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6" r:id="rId3"/>
    <p:sldId id="260" r:id="rId4"/>
    <p:sldId id="261" r:id="rId5"/>
    <p:sldId id="259"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GB"/>
  <c:chart>
    <c:plotArea>
      <c:layout/>
      <c:barChart>
        <c:barDir val="bar"/>
        <c:grouping val="clustered"/>
        <c:ser>
          <c:idx val="0"/>
          <c:order val="0"/>
          <c:dLbls>
            <c:showVal val="1"/>
          </c:dLbls>
          <c:cat>
            <c:strRef>
              <c:f>'Summary and Graph WB'!$B$5:$B$12</c:f>
              <c:strCache>
                <c:ptCount val="8"/>
                <c:pt idx="0">
                  <c:v>Vibrant Culture - Where there are lots of opportunities to take part in different things</c:v>
                </c:pt>
                <c:pt idx="1">
                  <c:v>Resilient - Where we look after the natural environment and are prepared for environmental changes like floods</c:v>
                </c:pt>
                <c:pt idx="2">
                  <c:v>More Equal  - Where everyone has an equal chance whatever their background or circumstances</c:v>
                </c:pt>
                <c:pt idx="3">
                  <c:v>Cohesive Communities - Where communities are attractive, safe and well-connected and people live happily together</c:v>
                </c:pt>
                <c:pt idx="4">
                  <c:v>Thriving Welsh Language - Where Welsh heritage is promoted and protected, and lots of people can speak Welsh</c:v>
                </c:pt>
                <c:pt idx="5">
                  <c:v>Healthier  - Where peoples’ physical and mental well-being is looked after and everyone is healthy</c:v>
                </c:pt>
                <c:pt idx="6">
                  <c:v>Prosperous - Where there is a strong economy, everyone has jobs and there is no poverty</c:v>
                </c:pt>
                <c:pt idx="7">
                  <c:v>Globally Responsive - Where when we do things to improve Wrexham, we think about the impact on other people around the world</c:v>
                </c:pt>
              </c:strCache>
            </c:strRef>
          </c:cat>
          <c:val>
            <c:numRef>
              <c:f>'Summary and Graph WB'!$C$5:$C$12</c:f>
              <c:numCache>
                <c:formatCode>0.00</c:formatCode>
                <c:ptCount val="8"/>
                <c:pt idx="0">
                  <c:v>5.346534653465346</c:v>
                </c:pt>
                <c:pt idx="1">
                  <c:v>5.1690140845070411</c:v>
                </c:pt>
                <c:pt idx="2">
                  <c:v>4.6521739130434785</c:v>
                </c:pt>
                <c:pt idx="3">
                  <c:v>4.4139072847682117</c:v>
                </c:pt>
                <c:pt idx="4">
                  <c:v>4.3559322033898296</c:v>
                </c:pt>
                <c:pt idx="5">
                  <c:v>4.09</c:v>
                </c:pt>
                <c:pt idx="6">
                  <c:v>4.0879478827361559</c:v>
                </c:pt>
                <c:pt idx="7">
                  <c:v>3.8909774436090228</c:v>
                </c:pt>
              </c:numCache>
            </c:numRef>
          </c:val>
        </c:ser>
        <c:dLbls/>
        <c:axId val="86248448"/>
        <c:axId val="86250240"/>
      </c:barChart>
      <c:catAx>
        <c:axId val="86248448"/>
        <c:scaling>
          <c:orientation val="minMax"/>
        </c:scaling>
        <c:axPos val="l"/>
        <c:numFmt formatCode="General" sourceLinked="1"/>
        <c:tickLblPos val="nextTo"/>
        <c:crossAx val="86250240"/>
        <c:crosses val="autoZero"/>
        <c:auto val="1"/>
        <c:lblAlgn val="ctr"/>
        <c:lblOffset val="100"/>
      </c:catAx>
      <c:valAx>
        <c:axId val="86250240"/>
        <c:scaling>
          <c:orientation val="minMax"/>
          <c:max val="10"/>
          <c:min val="1"/>
        </c:scaling>
        <c:axPos val="b"/>
        <c:majorGridlines/>
        <c:numFmt formatCode="0.00" sourceLinked="1"/>
        <c:tickLblPos val="nextTo"/>
        <c:crossAx val="86248448"/>
        <c:crosses val="autoZero"/>
        <c:crossBetween val="between"/>
      </c:valAx>
    </c:plotArea>
    <c:plotVisOnly val="1"/>
    <c:dispBlanksAs val="gap"/>
  </c:chart>
  <c:txPr>
    <a:bodyPr/>
    <a:lstStyle/>
    <a:p>
      <a:pPr>
        <a:defRPr sz="12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plotArea>
      <c:layout/>
      <c:barChart>
        <c:barDir val="bar"/>
        <c:grouping val="clustered"/>
        <c:ser>
          <c:idx val="0"/>
          <c:order val="0"/>
          <c:dLbls>
            <c:txPr>
              <a:bodyPr/>
              <a:lstStyle/>
              <a:p>
                <a:pPr>
                  <a:defRPr sz="1400"/>
                </a:pPr>
                <a:endParaRPr lang="en-US"/>
              </a:p>
            </c:txPr>
            <c:showVal val="1"/>
          </c:dLbls>
          <c:cat>
            <c:strRef>
              <c:f>'Summary and Graph WB'!$B$5:$B$8</c:f>
              <c:strCache>
                <c:ptCount val="4"/>
                <c:pt idx="0">
                  <c:v>Integration and Collaboration - Work well together and with others</c:v>
                </c:pt>
                <c:pt idx="1">
                  <c:v>Long Term - Think about the long-term</c:v>
                </c:pt>
                <c:pt idx="2">
                  <c:v>Involvement - Involve people in making decisions</c:v>
                </c:pt>
                <c:pt idx="3">
                  <c:v>Prevention - Prevent problems happening in the first place</c:v>
                </c:pt>
              </c:strCache>
            </c:strRef>
          </c:cat>
          <c:val>
            <c:numRef>
              <c:f>'Summary and Graph WB'!$C$5:$C$8</c:f>
              <c:numCache>
                <c:formatCode>0.00</c:formatCode>
                <c:ptCount val="4"/>
                <c:pt idx="0">
                  <c:v>4.0845588235294104</c:v>
                </c:pt>
                <c:pt idx="1">
                  <c:v>4.0108303249097466</c:v>
                </c:pt>
                <c:pt idx="2">
                  <c:v>3.9856115107913674</c:v>
                </c:pt>
                <c:pt idx="3">
                  <c:v>3.6534296028880866</c:v>
                </c:pt>
              </c:numCache>
            </c:numRef>
          </c:val>
        </c:ser>
        <c:dLbls/>
        <c:axId val="91071232"/>
        <c:axId val="91072768"/>
      </c:barChart>
      <c:catAx>
        <c:axId val="91071232"/>
        <c:scaling>
          <c:orientation val="minMax"/>
        </c:scaling>
        <c:axPos val="l"/>
        <c:numFmt formatCode="General" sourceLinked="1"/>
        <c:tickLblPos val="nextTo"/>
        <c:txPr>
          <a:bodyPr/>
          <a:lstStyle/>
          <a:p>
            <a:pPr>
              <a:defRPr sz="1400"/>
            </a:pPr>
            <a:endParaRPr lang="en-US"/>
          </a:p>
        </c:txPr>
        <c:crossAx val="91072768"/>
        <c:crosses val="autoZero"/>
        <c:auto val="1"/>
        <c:lblAlgn val="ctr"/>
        <c:lblOffset val="100"/>
      </c:catAx>
      <c:valAx>
        <c:axId val="91072768"/>
        <c:scaling>
          <c:orientation val="minMax"/>
          <c:max val="10"/>
          <c:min val="1"/>
        </c:scaling>
        <c:axPos val="b"/>
        <c:majorGridlines/>
        <c:numFmt formatCode="0.00" sourceLinked="1"/>
        <c:tickLblPos val="nextTo"/>
        <c:txPr>
          <a:bodyPr/>
          <a:lstStyle/>
          <a:p>
            <a:pPr>
              <a:defRPr sz="1200"/>
            </a:pPr>
            <a:endParaRPr lang="en-US"/>
          </a:p>
        </c:txPr>
        <c:crossAx val="91071232"/>
        <c:crosses val="autoZero"/>
        <c:crossBetween val="between"/>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1059A6-BE2C-4C84-AC08-12F39F680FBB}" type="datetimeFigureOut">
              <a:rPr lang="en-GB" smtClean="0"/>
              <a:pPr/>
              <a:t>21/12/2016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5B458-CE25-43EB-AA0A-F4642A774B74}" type="slidenum">
              <a:rPr lang="en-GB" smtClean="0"/>
              <a:pPr/>
              <a:t>‹#›</a:t>
            </a:fld>
            <a:endParaRPr lang="en-GB"/>
          </a:p>
        </p:txBody>
      </p:sp>
    </p:spTree>
    <p:extLst>
      <p:ext uri="{BB962C8B-B14F-4D97-AF65-F5344CB8AC3E}">
        <p14:creationId xmlns:p14="http://schemas.microsoft.com/office/powerpoint/2010/main" xmlns="" val="2580271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a:t>
            </a:r>
            <a:r>
              <a:rPr lang="en-GB" baseline="0" dirty="0" smtClean="0"/>
              <a:t> self and role of PSB support </a:t>
            </a:r>
          </a:p>
          <a:p>
            <a:endParaRPr lang="en-GB" baseline="0" dirty="0" smtClean="0"/>
          </a:p>
          <a:p>
            <a:r>
              <a:rPr lang="en-GB" baseline="0" dirty="0" smtClean="0"/>
              <a:t>Today 3 areas I want to cover</a:t>
            </a:r>
            <a:endParaRPr lang="en-GB" dirty="0"/>
          </a:p>
        </p:txBody>
      </p:sp>
      <p:sp>
        <p:nvSpPr>
          <p:cNvPr id="4" name="Slide Number Placeholder 3"/>
          <p:cNvSpPr>
            <a:spLocks noGrp="1"/>
          </p:cNvSpPr>
          <p:nvPr>
            <p:ph type="sldNum" sz="quarter" idx="10"/>
          </p:nvPr>
        </p:nvSpPr>
        <p:spPr/>
        <p:txBody>
          <a:bodyPr/>
          <a:lstStyle/>
          <a:p>
            <a:fld id="{D1E5B458-CE25-43EB-AA0A-F4642A774B74}" type="slidenum">
              <a:rPr lang="en-GB" smtClean="0"/>
              <a:pPr/>
              <a:t>2</a:t>
            </a:fld>
            <a:endParaRPr lang="en-GB"/>
          </a:p>
        </p:txBody>
      </p:sp>
    </p:spTree>
    <p:extLst>
      <p:ext uri="{BB962C8B-B14F-4D97-AF65-F5344CB8AC3E}">
        <p14:creationId xmlns:p14="http://schemas.microsoft.com/office/powerpoint/2010/main" xmlns="" val="2754497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Respondents</a:t>
            </a:r>
            <a:r>
              <a:rPr lang="en-GB" baseline="0" dirty="0" smtClean="0"/>
              <a:t> were asked to say how strongly they agree Wrexham is a place that reflects each of the well-being goals on a scale 1 to 10, where 1 is SD and 10 is SA</a:t>
            </a:r>
          </a:p>
          <a:p>
            <a:pPr marL="171450" indent="-171450">
              <a:buFont typeface="Arial" panose="020B0604020202020204" pitchFamily="34" charset="0"/>
              <a:buChar char="•"/>
            </a:pPr>
            <a:r>
              <a:rPr lang="en-GB" baseline="0" dirty="0" smtClean="0"/>
              <a:t>Baseline current position, to see where need to focus greatest effort across the plan, measure and monitor changes in perceived performance overtime</a:t>
            </a:r>
          </a:p>
          <a:p>
            <a:pPr marL="171450" indent="-171450">
              <a:buFont typeface="Arial" panose="020B0604020202020204" pitchFamily="34" charset="0"/>
              <a:buChar char="•"/>
            </a:pPr>
            <a:r>
              <a:rPr lang="en-GB" baseline="0" dirty="0" smtClean="0"/>
              <a:t>Respondents feel Wrexham still has a long way to go to achieve each of the well-being goals</a:t>
            </a:r>
          </a:p>
          <a:p>
            <a:pPr marL="171450" indent="-171450">
              <a:buFont typeface="Arial" panose="020B0604020202020204" pitchFamily="34" charset="0"/>
              <a:buChar char="•"/>
            </a:pPr>
            <a:r>
              <a:rPr lang="en-GB" baseline="0" dirty="0" smtClean="0"/>
              <a:t>‘Being a globally responsive place’ – goal furthest from achieving</a:t>
            </a:r>
          </a:p>
          <a:p>
            <a:pPr marL="171450" indent="-171450">
              <a:buFont typeface="Arial" panose="020B0604020202020204" pitchFamily="34" charset="0"/>
              <a:buChar char="•"/>
            </a:pPr>
            <a:r>
              <a:rPr lang="en-GB" baseline="0" dirty="0" smtClean="0"/>
              <a:t>‘Having a vibrant culture’ – goal closest to achieving</a:t>
            </a:r>
          </a:p>
          <a:p>
            <a:pPr marL="171450" indent="-171450">
              <a:buFont typeface="Arial" panose="020B0604020202020204" pitchFamily="34" charset="0"/>
              <a:buChar char="•"/>
            </a:pPr>
            <a:r>
              <a:rPr lang="en-GB" baseline="0" dirty="0" smtClean="0"/>
              <a:t>But – still low agreement score overall</a:t>
            </a:r>
          </a:p>
          <a:p>
            <a:pPr marL="171450" indent="-171450">
              <a:buFont typeface="Arial" panose="020B0604020202020204" pitchFamily="34" charset="0"/>
              <a:buChar char="•"/>
            </a:pPr>
            <a:r>
              <a:rPr lang="en-GB" baseline="0" dirty="0" smtClean="0"/>
              <a:t>Where scores are particularly close, the margin of error means the rank order of goals could vary slightly</a:t>
            </a:r>
            <a:endParaRPr lang="en-GB" dirty="0"/>
          </a:p>
        </p:txBody>
      </p:sp>
      <p:sp>
        <p:nvSpPr>
          <p:cNvPr id="4" name="Slide Number Placeholder 3"/>
          <p:cNvSpPr>
            <a:spLocks noGrp="1"/>
          </p:cNvSpPr>
          <p:nvPr>
            <p:ph type="sldNum" sz="quarter" idx="10"/>
          </p:nvPr>
        </p:nvSpPr>
        <p:spPr/>
        <p:txBody>
          <a:bodyPr/>
          <a:lstStyle/>
          <a:p>
            <a:fld id="{D9F5F513-700A-46AD-9856-E6541263E9D0}" type="slidenum">
              <a:rPr lang="en-GB" smtClean="0"/>
              <a:pPr/>
              <a:t>11</a:t>
            </a:fld>
            <a:endParaRPr lang="en-GB" dirty="0"/>
          </a:p>
        </p:txBody>
      </p:sp>
    </p:spTree>
    <p:extLst>
      <p:ext uri="{BB962C8B-B14F-4D97-AF65-F5344CB8AC3E}">
        <p14:creationId xmlns:p14="http://schemas.microsoft.com/office/powerpoint/2010/main" xmlns="" val="1059301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Respondents</a:t>
            </a:r>
            <a:r>
              <a:rPr lang="en-GB" baseline="0" dirty="0" smtClean="0"/>
              <a:t> asked to say how strongly they agree that Wrexham public services practice each of the ways of working on a scale 1 to 10, where 1 is SD and 10 is SA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Baseline current position, to see where need to focus greatest effort across the plan, measure and monitor changes in perceived performance overtime</a:t>
            </a:r>
          </a:p>
          <a:p>
            <a:pPr marL="171450" indent="-171450">
              <a:buFont typeface="Arial" panose="020B0604020202020204" pitchFamily="34" charset="0"/>
              <a:buChar char="•"/>
            </a:pPr>
            <a:r>
              <a:rPr lang="en-GB" baseline="0" dirty="0" smtClean="0"/>
              <a:t>Respondents feel Wrexham still has a long way to go to achieve each of the ways of working</a:t>
            </a:r>
          </a:p>
          <a:p>
            <a:pPr marL="171450" indent="-171450">
              <a:buFont typeface="Arial" panose="020B0604020202020204" pitchFamily="34" charset="0"/>
              <a:buChar char="•"/>
            </a:pPr>
            <a:r>
              <a:rPr lang="en-GB" baseline="0" dirty="0" smtClean="0"/>
              <a:t>‘Prevention’ – way of working furthest from achieving</a:t>
            </a:r>
          </a:p>
          <a:p>
            <a:pPr marL="171450" indent="-171450">
              <a:buFont typeface="Arial" panose="020B0604020202020204" pitchFamily="34" charset="0"/>
              <a:buChar char="•"/>
            </a:pPr>
            <a:r>
              <a:rPr lang="en-GB" baseline="0" dirty="0" smtClean="0"/>
              <a:t>‘Integration and Collaboration’ – way of working closest to achieving</a:t>
            </a:r>
          </a:p>
          <a:p>
            <a:pPr marL="171450" indent="-171450">
              <a:buFont typeface="Arial" panose="020B0604020202020204" pitchFamily="34" charset="0"/>
              <a:buChar char="•"/>
            </a:pPr>
            <a:r>
              <a:rPr lang="en-GB" baseline="0" dirty="0" smtClean="0"/>
              <a:t>But – still low agreement score overall</a:t>
            </a:r>
          </a:p>
          <a:p>
            <a:pPr marL="171450" indent="-171450">
              <a:buFont typeface="Arial" panose="020B0604020202020204" pitchFamily="34" charset="0"/>
              <a:buChar char="•"/>
            </a:pPr>
            <a:r>
              <a:rPr lang="en-GB" baseline="0" dirty="0" smtClean="0"/>
              <a:t>Where scores are particularly close, the margin of error means the rank order of goals could vary slightly</a:t>
            </a:r>
            <a:endParaRPr lang="en-GB" dirty="0"/>
          </a:p>
        </p:txBody>
      </p:sp>
      <p:sp>
        <p:nvSpPr>
          <p:cNvPr id="4" name="Slide Number Placeholder 3"/>
          <p:cNvSpPr>
            <a:spLocks noGrp="1"/>
          </p:cNvSpPr>
          <p:nvPr>
            <p:ph type="sldNum" sz="quarter" idx="10"/>
          </p:nvPr>
        </p:nvSpPr>
        <p:spPr/>
        <p:txBody>
          <a:bodyPr/>
          <a:lstStyle/>
          <a:p>
            <a:fld id="{D9F5F513-700A-46AD-9856-E6541263E9D0}" type="slidenum">
              <a:rPr lang="en-GB" smtClean="0"/>
              <a:pPr/>
              <a:t>12</a:t>
            </a:fld>
            <a:endParaRPr lang="en-GB" dirty="0"/>
          </a:p>
        </p:txBody>
      </p:sp>
    </p:spTree>
    <p:extLst>
      <p:ext uri="{BB962C8B-B14F-4D97-AF65-F5344CB8AC3E}">
        <p14:creationId xmlns:p14="http://schemas.microsoft.com/office/powerpoint/2010/main" xmlns="" val="1059301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Respondents were asked ‘What would make Wrexham a better place for future generations?’</a:t>
            </a:r>
          </a:p>
          <a:p>
            <a:pPr marL="171450" indent="-171450">
              <a:buFont typeface="Arial" panose="020B0604020202020204" pitchFamily="34" charset="0"/>
              <a:buChar char="•"/>
            </a:pPr>
            <a:r>
              <a:rPr lang="en-GB" dirty="0" smtClean="0"/>
              <a:t>Analysed all the feedback to identify</a:t>
            </a:r>
            <a:r>
              <a:rPr lang="en-GB" baseline="0" dirty="0" smtClean="0"/>
              <a:t> the main themes relating to respondents future aspirations for Wrexham</a:t>
            </a:r>
          </a:p>
          <a:p>
            <a:pPr marL="171450" indent="-171450">
              <a:buFont typeface="Arial" panose="020B0604020202020204" pitchFamily="34" charset="0"/>
              <a:buChar char="•"/>
            </a:pPr>
            <a:r>
              <a:rPr lang="en-GB" baseline="0" dirty="0" smtClean="0"/>
              <a:t>Over 44 themes identified in total – appendix 2</a:t>
            </a:r>
          </a:p>
          <a:p>
            <a:pPr marL="171450" indent="-171450">
              <a:buFont typeface="Arial" panose="020B0604020202020204" pitchFamily="34" charset="0"/>
              <a:buChar char="•"/>
            </a:pPr>
            <a:r>
              <a:rPr lang="en-GB" dirty="0" smtClean="0"/>
              <a:t>Table</a:t>
            </a:r>
            <a:r>
              <a:rPr lang="en-GB" baseline="0" dirty="0" smtClean="0"/>
              <a:t> highlights those that came out as top priorities overall…</a:t>
            </a:r>
            <a:endParaRPr lang="en-GB" dirty="0"/>
          </a:p>
        </p:txBody>
      </p:sp>
      <p:sp>
        <p:nvSpPr>
          <p:cNvPr id="4" name="Slide Number Placeholder 3"/>
          <p:cNvSpPr>
            <a:spLocks noGrp="1"/>
          </p:cNvSpPr>
          <p:nvPr>
            <p:ph type="sldNum" sz="quarter" idx="10"/>
          </p:nvPr>
        </p:nvSpPr>
        <p:spPr/>
        <p:txBody>
          <a:bodyPr/>
          <a:lstStyle/>
          <a:p>
            <a:fld id="{D9F5F513-700A-46AD-9856-E6541263E9D0}" type="slidenum">
              <a:rPr lang="en-GB" smtClean="0"/>
              <a:pPr/>
              <a:t>13</a:t>
            </a:fld>
            <a:endParaRPr lang="en-GB" dirty="0"/>
          </a:p>
        </p:txBody>
      </p:sp>
    </p:spTree>
    <p:extLst>
      <p:ext uri="{BB962C8B-B14F-4D97-AF65-F5344CB8AC3E}">
        <p14:creationId xmlns:p14="http://schemas.microsoft.com/office/powerpoint/2010/main" xmlns="" val="1059301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For</a:t>
            </a:r>
            <a:r>
              <a:rPr lang="en-GB" baseline="0" dirty="0" smtClean="0"/>
              <a:t> each of these top priority aspirations, within the report you will find a breakdown of the improvements needed, barriers to improvement and suggested PSB and community solutions identified in relation to each theme, alongside any key issues for people with specific characteristics</a:t>
            </a:r>
          </a:p>
          <a:p>
            <a:pPr marL="171450" indent="-171450">
              <a:buFont typeface="Arial" panose="020B0604020202020204" pitchFamily="34" charset="0"/>
              <a:buChar char="•"/>
            </a:pPr>
            <a:r>
              <a:rPr lang="en-GB" baseline="0" dirty="0" smtClean="0"/>
              <a:t>We now need to continue this piece of work for each of the 44 aspiration themes identified</a:t>
            </a:r>
          </a:p>
          <a:p>
            <a:pPr marL="171450" indent="-171450">
              <a:buFont typeface="Arial" panose="020B0604020202020204" pitchFamily="34" charset="0"/>
              <a:buChar char="•"/>
            </a:pPr>
            <a:r>
              <a:rPr lang="en-GB" baseline="0" dirty="0" smtClean="0"/>
              <a:t>But if we take the thriving town centre as an example…</a:t>
            </a:r>
          </a:p>
          <a:p>
            <a:pPr marL="171450" indent="-171450">
              <a:buFont typeface="Arial" panose="020B0604020202020204" pitchFamily="34" charset="0"/>
              <a:buChar char="•"/>
            </a:pPr>
            <a:r>
              <a:rPr lang="en-GB" baseline="0" dirty="0" smtClean="0"/>
              <a:t>Thriving Town Centre theme was a key priority for the disability focus group, carers focus group, Portuguese focus group and at the stakeholder event it was a key priority for community councillors and the town centre forum</a:t>
            </a:r>
          </a:p>
        </p:txBody>
      </p:sp>
      <p:sp>
        <p:nvSpPr>
          <p:cNvPr id="4" name="Slide Number Placeholder 3"/>
          <p:cNvSpPr>
            <a:spLocks noGrp="1"/>
          </p:cNvSpPr>
          <p:nvPr>
            <p:ph type="sldNum" sz="quarter" idx="10"/>
          </p:nvPr>
        </p:nvSpPr>
        <p:spPr/>
        <p:txBody>
          <a:bodyPr/>
          <a:lstStyle/>
          <a:p>
            <a:fld id="{D9F5F513-700A-46AD-9856-E6541263E9D0}" type="slidenum">
              <a:rPr lang="en-GB" smtClean="0"/>
              <a:pPr/>
              <a:t>14</a:t>
            </a:fld>
            <a:endParaRPr lang="en-GB" dirty="0"/>
          </a:p>
        </p:txBody>
      </p:sp>
    </p:spTree>
    <p:extLst>
      <p:ext uri="{BB962C8B-B14F-4D97-AF65-F5344CB8AC3E}">
        <p14:creationId xmlns:p14="http://schemas.microsoft.com/office/powerpoint/2010/main" xmlns="" val="1059301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Interestingly</a:t>
            </a:r>
            <a:r>
              <a:rPr lang="en-GB" baseline="0" dirty="0" smtClean="0"/>
              <a:t> one of the s</a:t>
            </a:r>
            <a:r>
              <a:rPr lang="en-GB" dirty="0" smtClean="0"/>
              <a:t>trong messages</a:t>
            </a:r>
            <a:r>
              <a:rPr lang="en-GB" baseline="0" dirty="0" smtClean="0"/>
              <a:t> from the aspirations element of the consultation was that responses to the ‘what could you or your community contribute to make this a reality’ question were noticeably lacking</a:t>
            </a:r>
          </a:p>
          <a:p>
            <a:pPr marL="171450" indent="-171450">
              <a:buFont typeface="Arial" panose="020B0604020202020204" pitchFamily="34" charset="0"/>
              <a:buChar char="•"/>
            </a:pPr>
            <a:r>
              <a:rPr lang="en-GB" baseline="0" dirty="0" smtClean="0"/>
              <a:t>So it became really interesting when we started looking at the responses to the community element of the consultation, as when we asked people what the term community meant to them, in stark contrast, not only were there far more responses, but the content of those responses was really quite passionate</a:t>
            </a:r>
          </a:p>
          <a:p>
            <a:pPr marL="171450" indent="-171450">
              <a:buFont typeface="Arial" panose="020B0604020202020204" pitchFamily="34" charset="0"/>
              <a:buChar char="•"/>
            </a:pPr>
            <a:r>
              <a:rPr lang="en-GB" baseline="0" dirty="0" smtClean="0"/>
              <a:t>People want to feel part of a community, not only do they want to feel a sense of community spirit, but they want to feel empowered to pull together and make a difference</a:t>
            </a:r>
          </a:p>
          <a:p>
            <a:pPr marL="171450" indent="-171450">
              <a:buFont typeface="Arial" panose="020B0604020202020204" pitchFamily="34" charset="0"/>
              <a:buChar char="•"/>
            </a:pPr>
            <a:r>
              <a:rPr lang="en-GB" baseline="0" dirty="0" smtClean="0"/>
              <a:t>When asked what the term community meant it could be either… </a:t>
            </a:r>
          </a:p>
          <a:p>
            <a:pPr marL="171450" indent="-171450">
              <a:buFont typeface="Arial" panose="020B0604020202020204" pitchFamily="34" charset="0"/>
              <a:buChar char="•"/>
            </a:pPr>
            <a:r>
              <a:rPr lang="en-GB" baseline="0" dirty="0" smtClean="0"/>
              <a:t>It encompassed…</a:t>
            </a:r>
          </a:p>
          <a:p>
            <a:pPr marL="171450" indent="-171450">
              <a:buFont typeface="Arial" panose="020B0604020202020204" pitchFamily="34" charset="0"/>
              <a:buChar char="•"/>
            </a:pPr>
            <a:r>
              <a:rPr lang="en-GB" baseline="0" dirty="0" smtClean="0"/>
              <a:t>And importantly it was about having a sense of purpose…</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When asked which communities people felt they belonged interesting to their majority named their village, with some saying Wrexham or their immediate neighbourhood</a:t>
            </a:r>
          </a:p>
          <a:p>
            <a:pPr marL="171450" indent="-171450">
              <a:buFont typeface="Arial" panose="020B0604020202020204" pitchFamily="34" charset="0"/>
              <a:buChar char="•"/>
            </a:pPr>
            <a:r>
              <a:rPr lang="en-GB" baseline="0" dirty="0" smtClean="0"/>
              <a:t>However a large number also said they didn’t feel they belonged to any community and they felt that the sense of community had been lost</a:t>
            </a:r>
          </a:p>
          <a:p>
            <a:pPr marL="171450" indent="-171450">
              <a:buFont typeface="Arial" panose="020B0604020202020204" pitchFamily="34" charset="0"/>
              <a:buChar char="•"/>
            </a:pPr>
            <a:r>
              <a:rPr lang="en-GB" baseline="0" dirty="0" smtClean="0"/>
              <a:t>Important message to take forward for the Wrexham Plan when you consider that community involvement is such a key part of the Act</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D9F5F513-700A-46AD-9856-E6541263E9D0}" type="slidenum">
              <a:rPr lang="en-GB" smtClean="0"/>
              <a:pPr/>
              <a:t>15</a:t>
            </a:fld>
            <a:endParaRPr lang="en-GB" dirty="0"/>
          </a:p>
        </p:txBody>
      </p:sp>
    </p:spTree>
    <p:extLst>
      <p:ext uri="{BB962C8B-B14F-4D97-AF65-F5344CB8AC3E}">
        <p14:creationId xmlns:p14="http://schemas.microsoft.com/office/powerpoint/2010/main" xmlns="" val="1059301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9F5F513-700A-46AD-9856-E6541263E9D0}" type="slidenum">
              <a:rPr lang="en-GB" smtClean="0"/>
              <a:pPr/>
              <a:t>16</a:t>
            </a:fld>
            <a:endParaRPr lang="en-GB" dirty="0"/>
          </a:p>
        </p:txBody>
      </p:sp>
    </p:spTree>
    <p:extLst>
      <p:ext uri="{BB962C8B-B14F-4D97-AF65-F5344CB8AC3E}">
        <p14:creationId xmlns:p14="http://schemas.microsoft.com/office/powerpoint/2010/main" xmlns="" val="1059301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Start</a:t>
            </a:r>
            <a:r>
              <a:rPr lang="en-GB" baseline="0" dirty="0" smtClean="0"/>
              <a:t> with a quick reminder of what the WBFG Act aims to do:</a:t>
            </a:r>
          </a:p>
          <a:p>
            <a:endParaRPr lang="en-GB" baseline="0" dirty="0" smtClean="0"/>
          </a:p>
          <a:p>
            <a:r>
              <a:rPr lang="en-GB" dirty="0" smtClean="0"/>
              <a:t>Public bodies: (44)</a:t>
            </a:r>
          </a:p>
          <a:p>
            <a:r>
              <a:rPr lang="en-GB" dirty="0" smtClean="0"/>
              <a:t>Community</a:t>
            </a:r>
            <a:r>
              <a:rPr lang="en-GB" baseline="0" dirty="0" smtClean="0"/>
              <a:t> Councils not listed:</a:t>
            </a:r>
          </a:p>
          <a:p>
            <a:r>
              <a:rPr lang="en-GB" baseline="0" dirty="0" smtClean="0"/>
              <a:t>Local authorities</a:t>
            </a:r>
          </a:p>
          <a:p>
            <a:r>
              <a:rPr lang="en-GB" baseline="0" dirty="0" smtClean="0"/>
              <a:t>Health boards</a:t>
            </a:r>
          </a:p>
          <a:p>
            <a:r>
              <a:rPr lang="en-GB" baseline="0" dirty="0" smtClean="0"/>
              <a:t>Public heath Wales</a:t>
            </a:r>
          </a:p>
          <a:p>
            <a:r>
              <a:rPr lang="en-GB" baseline="0" dirty="0" smtClean="0"/>
              <a:t>Fire and rescue</a:t>
            </a:r>
          </a:p>
          <a:p>
            <a:r>
              <a:rPr lang="en-GB" baseline="0" dirty="0" smtClean="0"/>
              <a:t>Natural resources Wales</a:t>
            </a:r>
          </a:p>
          <a:p>
            <a:r>
              <a:rPr lang="en-GB" baseline="0" dirty="0" smtClean="0"/>
              <a:t>Higher Education funding council for Wales</a:t>
            </a:r>
          </a:p>
          <a:p>
            <a:r>
              <a:rPr lang="en-GB" baseline="0" dirty="0" smtClean="0"/>
              <a:t>Arts council</a:t>
            </a:r>
          </a:p>
          <a:p>
            <a:r>
              <a:rPr lang="en-GB" baseline="0" dirty="0" smtClean="0"/>
              <a:t>Sports council</a:t>
            </a:r>
          </a:p>
          <a:p>
            <a:r>
              <a:rPr lang="en-GB" baseline="0" dirty="0" smtClean="0"/>
              <a:t>National library</a:t>
            </a:r>
          </a:p>
          <a:p>
            <a:r>
              <a:rPr lang="en-GB" baseline="0" dirty="0" smtClean="0"/>
              <a:t>National Museum</a:t>
            </a:r>
          </a:p>
        </p:txBody>
      </p:sp>
      <p:sp>
        <p:nvSpPr>
          <p:cNvPr id="4" name="Slide Number Placeholder 3"/>
          <p:cNvSpPr>
            <a:spLocks noGrp="1"/>
          </p:cNvSpPr>
          <p:nvPr>
            <p:ph type="sldNum" sz="quarter" idx="10"/>
          </p:nvPr>
        </p:nvSpPr>
        <p:spPr/>
        <p:txBody>
          <a:bodyPr/>
          <a:lstStyle/>
          <a:p>
            <a:fld id="{D1E5B458-CE25-43EB-AA0A-F4642A774B74}" type="slidenum">
              <a:rPr lang="en-GB" smtClean="0"/>
              <a:pPr/>
              <a:t>3</a:t>
            </a:fld>
            <a:endParaRPr lang="en-GB"/>
          </a:p>
        </p:txBody>
      </p:sp>
    </p:spTree>
    <p:extLst>
      <p:ext uri="{BB962C8B-B14F-4D97-AF65-F5344CB8AC3E}">
        <p14:creationId xmlns:p14="http://schemas.microsoft.com/office/powerpoint/2010/main" xmlns="" val="2930541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 additional collective</a:t>
            </a:r>
            <a:r>
              <a:rPr lang="en-GB" baseline="0" dirty="0" smtClean="0"/>
              <a:t> duty for the newly formed PSBs</a:t>
            </a:r>
          </a:p>
          <a:p>
            <a:endParaRPr lang="en-GB" baseline="0" dirty="0" smtClean="0"/>
          </a:p>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D1E5B458-CE25-43EB-AA0A-F4642A774B74}" type="slidenum">
              <a:rPr lang="en-GB" smtClean="0"/>
              <a:pPr/>
              <a:t>4</a:t>
            </a:fld>
            <a:endParaRPr lang="en-GB"/>
          </a:p>
        </p:txBody>
      </p:sp>
    </p:spTree>
    <p:extLst>
      <p:ext uri="{BB962C8B-B14F-4D97-AF65-F5344CB8AC3E}">
        <p14:creationId xmlns:p14="http://schemas.microsoft.com/office/powerpoint/2010/main" xmlns="" val="906684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Several supporting statutory guidance on WBFG act including</a:t>
            </a:r>
            <a:r>
              <a:rPr lang="en-GB" baseline="0" dirty="0" smtClean="0"/>
              <a:t> (1) above</a:t>
            </a:r>
          </a:p>
          <a:p>
            <a:endParaRPr lang="en-GB" baseline="0" dirty="0" smtClean="0"/>
          </a:p>
          <a:p>
            <a:r>
              <a:rPr lang="en-GB" baseline="0" dirty="0" smtClean="0"/>
              <a:t>In Wrexham over £200k  - you will need to check this yourself if you think you maybe close to this level: Caia, </a:t>
            </a:r>
            <a:r>
              <a:rPr lang="en-GB" baseline="0" dirty="0" err="1" smtClean="0"/>
              <a:t>Rhos</a:t>
            </a:r>
            <a:r>
              <a:rPr lang="en-GB" baseline="0" dirty="0" smtClean="0"/>
              <a:t> and possibly Gwersyllt</a:t>
            </a:r>
          </a:p>
          <a:p>
            <a:endParaRPr lang="en-GB" baseline="0" dirty="0" smtClean="0"/>
          </a:p>
          <a:p>
            <a:r>
              <a:rPr lang="en-GB" baseline="0" dirty="0" smtClean="0"/>
              <a:t>All to get involved, clearly key stakeholders.</a:t>
            </a:r>
          </a:p>
          <a:p>
            <a:endParaRPr lang="en-GB" baseline="0" dirty="0" smtClean="0"/>
          </a:p>
          <a:p>
            <a:r>
              <a:rPr lang="en-GB" baseline="0" dirty="0" smtClean="0"/>
              <a:t>Would CC like to have a representative member on the PSB?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D1E5B458-CE25-43EB-AA0A-F4642A774B74}" type="slidenum">
              <a:rPr lang="en-GB" smtClean="0"/>
              <a:pPr/>
              <a:t>5</a:t>
            </a:fld>
            <a:endParaRPr lang="en-GB"/>
          </a:p>
        </p:txBody>
      </p:sp>
    </p:spTree>
    <p:extLst>
      <p:ext uri="{BB962C8B-B14F-4D97-AF65-F5344CB8AC3E}">
        <p14:creationId xmlns:p14="http://schemas.microsoft.com/office/powerpoint/2010/main" xmlns="" val="2158853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F5F513-700A-46AD-9856-E6541263E9D0}" type="slidenum">
              <a:rPr lang="en-GB" smtClean="0"/>
              <a:pPr/>
              <a:t>6</a:t>
            </a:fld>
            <a:endParaRPr lang="en-GB" dirty="0"/>
          </a:p>
        </p:txBody>
      </p:sp>
    </p:spTree>
    <p:extLst>
      <p:ext uri="{BB962C8B-B14F-4D97-AF65-F5344CB8AC3E}">
        <p14:creationId xmlns:p14="http://schemas.microsoft.com/office/powerpoint/2010/main" xmlns="" val="1059301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F5F513-700A-46AD-9856-E6541263E9D0}" type="slidenum">
              <a:rPr lang="en-GB" smtClean="0"/>
              <a:pPr/>
              <a:t>7</a:t>
            </a:fld>
            <a:endParaRPr lang="en-GB" dirty="0"/>
          </a:p>
        </p:txBody>
      </p:sp>
    </p:spTree>
    <p:extLst>
      <p:ext uri="{BB962C8B-B14F-4D97-AF65-F5344CB8AC3E}">
        <p14:creationId xmlns:p14="http://schemas.microsoft.com/office/powerpoint/2010/main" xmlns="" val="1059301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F5F513-700A-46AD-9856-E6541263E9D0}" type="slidenum">
              <a:rPr lang="en-GB" smtClean="0"/>
              <a:pPr/>
              <a:t>8</a:t>
            </a:fld>
            <a:endParaRPr lang="en-GB" dirty="0"/>
          </a:p>
        </p:txBody>
      </p:sp>
    </p:spTree>
    <p:extLst>
      <p:ext uri="{BB962C8B-B14F-4D97-AF65-F5344CB8AC3E}">
        <p14:creationId xmlns:p14="http://schemas.microsoft.com/office/powerpoint/2010/main" xmlns="" val="1059301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While the</a:t>
            </a:r>
            <a:r>
              <a:rPr lang="en-GB" baseline="0" dirty="0" smtClean="0"/>
              <a:t> Council agreed to lead on the consultation methods outlined on the previous slide</a:t>
            </a:r>
          </a:p>
          <a:p>
            <a:pPr marL="171450" indent="-171450">
              <a:buFont typeface="Arial" panose="020B0604020202020204" pitchFamily="34" charset="0"/>
              <a:buChar char="•"/>
            </a:pPr>
            <a:r>
              <a:rPr lang="en-GB" baseline="0" dirty="0" smtClean="0"/>
              <a:t>All partners agreed to actively participate in supporting carrying out the consultaion to maximise it’s success</a:t>
            </a:r>
          </a:p>
          <a:p>
            <a:pPr marL="0" indent="0">
              <a:buFont typeface="Arial" panose="020B0604020202020204" pitchFamily="34" charset="0"/>
              <a:buNone/>
            </a:pPr>
            <a:r>
              <a:rPr lang="en-GB" baseline="0" dirty="0" smtClean="0"/>
              <a:t>This included…</a:t>
            </a:r>
          </a:p>
          <a:p>
            <a:pPr marL="171450" indent="-171450">
              <a:buFont typeface="Arial" panose="020B0604020202020204" pitchFamily="34" charset="0"/>
              <a:buChar char="•"/>
            </a:pPr>
            <a:r>
              <a:rPr lang="en-GB" baseline="0" dirty="0" smtClean="0"/>
              <a:t>Promoting and distributing the survey as widely as possible to ensure a good response rate</a:t>
            </a:r>
          </a:p>
          <a:p>
            <a:pPr marL="171450" indent="-171450">
              <a:buFont typeface="Arial" panose="020B0604020202020204" pitchFamily="34" charset="0"/>
              <a:buChar char="•"/>
            </a:pPr>
            <a:r>
              <a:rPr lang="en-GB" baseline="0" dirty="0" smtClean="0"/>
              <a:t>Carrying out workshops and focus groups where more appropriate to ensure effective engagement with all service users</a:t>
            </a:r>
            <a:endParaRPr lang="en-GB" dirty="0"/>
          </a:p>
        </p:txBody>
      </p:sp>
      <p:sp>
        <p:nvSpPr>
          <p:cNvPr id="4" name="Slide Number Placeholder 3"/>
          <p:cNvSpPr>
            <a:spLocks noGrp="1"/>
          </p:cNvSpPr>
          <p:nvPr>
            <p:ph type="sldNum" sz="quarter" idx="10"/>
          </p:nvPr>
        </p:nvSpPr>
        <p:spPr/>
        <p:txBody>
          <a:bodyPr/>
          <a:lstStyle/>
          <a:p>
            <a:fld id="{D9F5F513-700A-46AD-9856-E6541263E9D0}" type="slidenum">
              <a:rPr lang="en-GB" smtClean="0"/>
              <a:pPr/>
              <a:t>9</a:t>
            </a:fld>
            <a:endParaRPr lang="en-GB" dirty="0"/>
          </a:p>
        </p:txBody>
      </p:sp>
    </p:spTree>
    <p:extLst>
      <p:ext uri="{BB962C8B-B14F-4D97-AF65-F5344CB8AC3E}">
        <p14:creationId xmlns:p14="http://schemas.microsoft.com/office/powerpoint/2010/main" xmlns="" val="1059301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900 people took part –</a:t>
            </a:r>
            <a:r>
              <a:rPr lang="en-GB" baseline="0" dirty="0" smtClean="0"/>
              <a:t> does sound pretty impressive at first</a:t>
            </a:r>
          </a:p>
          <a:p>
            <a:pPr marL="171450" indent="-171450">
              <a:buFont typeface="Arial" panose="020B0604020202020204" pitchFamily="34" charset="0"/>
              <a:buChar char="•"/>
            </a:pPr>
            <a:r>
              <a:rPr lang="en-GB" baseline="0" dirty="0" smtClean="0"/>
              <a:t>But - when you break it down (see slide)</a:t>
            </a:r>
          </a:p>
          <a:p>
            <a:pPr marL="171450" indent="-171450">
              <a:buFont typeface="Arial" panose="020B0604020202020204" pitchFamily="34" charset="0"/>
              <a:buChar char="•"/>
            </a:pPr>
            <a:r>
              <a:rPr lang="en-GB" baseline="0" dirty="0" smtClean="0"/>
              <a:t>And also reflect on the results on the consultation, which we will come to next…</a:t>
            </a:r>
          </a:p>
          <a:p>
            <a:pPr marL="171450" indent="-171450">
              <a:buFont typeface="Arial" panose="020B0604020202020204" pitchFamily="34" charset="0"/>
              <a:buChar char="•"/>
            </a:pPr>
            <a:r>
              <a:rPr lang="en-GB" baseline="0" dirty="0" smtClean="0"/>
              <a:t>If I’m honest I don’t think we maximised the opportunity this consultation offered - to engage with the wide range of service users across all partners</a:t>
            </a:r>
            <a:endParaRPr lang="en-GB" dirty="0"/>
          </a:p>
        </p:txBody>
      </p:sp>
      <p:sp>
        <p:nvSpPr>
          <p:cNvPr id="4" name="Slide Number Placeholder 3"/>
          <p:cNvSpPr>
            <a:spLocks noGrp="1"/>
          </p:cNvSpPr>
          <p:nvPr>
            <p:ph type="sldNum" sz="quarter" idx="10"/>
          </p:nvPr>
        </p:nvSpPr>
        <p:spPr/>
        <p:txBody>
          <a:bodyPr/>
          <a:lstStyle/>
          <a:p>
            <a:fld id="{D9F5F513-700A-46AD-9856-E6541263E9D0}" type="slidenum">
              <a:rPr lang="en-GB" smtClean="0"/>
              <a:pPr/>
              <a:t>10</a:t>
            </a:fld>
            <a:endParaRPr lang="en-GB" dirty="0"/>
          </a:p>
        </p:txBody>
      </p:sp>
    </p:spTree>
    <p:extLst>
      <p:ext uri="{BB962C8B-B14F-4D97-AF65-F5344CB8AC3E}">
        <p14:creationId xmlns:p14="http://schemas.microsoft.com/office/powerpoint/2010/main" xmlns="" val="1059301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8D45CF-8B17-475D-AD87-9B181DDBBCA2}" type="datetimeFigureOut">
              <a:rPr lang="en-GB" smtClean="0"/>
              <a:pPr/>
              <a:t>21/12/2016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392117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8D45CF-8B17-475D-AD87-9B181DDBBCA2}" type="datetimeFigureOut">
              <a:rPr lang="en-GB" smtClean="0"/>
              <a:pPr/>
              <a:t>21/12/2016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2912785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8D45CF-8B17-475D-AD87-9B181DDBBCA2}" type="datetimeFigureOut">
              <a:rPr lang="en-GB" smtClean="0"/>
              <a:pPr/>
              <a:t>21/12/2016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336069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8D45CF-8B17-475D-AD87-9B181DDBBCA2}" type="datetimeFigureOut">
              <a:rPr lang="en-GB" smtClean="0"/>
              <a:pPr/>
              <a:t>21/12/2016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2062116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D45CF-8B17-475D-AD87-9B181DDBBCA2}" type="datetimeFigureOut">
              <a:rPr lang="en-GB" smtClean="0"/>
              <a:pPr/>
              <a:t>21/12/2016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360967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8D45CF-8B17-475D-AD87-9B181DDBBCA2}" type="datetimeFigureOut">
              <a:rPr lang="en-GB" smtClean="0"/>
              <a:pPr/>
              <a:t>21/12/2016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238621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8D45CF-8B17-475D-AD87-9B181DDBBCA2}" type="datetimeFigureOut">
              <a:rPr lang="en-GB" smtClean="0"/>
              <a:pPr/>
              <a:t>21/12/2016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131873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8D45CF-8B17-475D-AD87-9B181DDBBCA2}" type="datetimeFigureOut">
              <a:rPr lang="en-GB" smtClean="0"/>
              <a:pPr/>
              <a:t>21/12/2016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1894942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D45CF-8B17-475D-AD87-9B181DDBBCA2}" type="datetimeFigureOut">
              <a:rPr lang="en-GB" smtClean="0"/>
              <a:pPr/>
              <a:t>21/12/2016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371613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D45CF-8B17-475D-AD87-9B181DDBBCA2}" type="datetimeFigureOut">
              <a:rPr lang="en-GB" smtClean="0"/>
              <a:pPr/>
              <a:t>21/12/2016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220170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D45CF-8B17-475D-AD87-9B181DDBBCA2}" type="datetimeFigureOut">
              <a:rPr lang="en-GB" smtClean="0"/>
              <a:pPr/>
              <a:t>21/12/2016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420548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D45CF-8B17-475D-AD87-9B181DDBBCA2}" type="datetimeFigureOut">
              <a:rPr lang="en-GB" smtClean="0"/>
              <a:pPr/>
              <a:t>21/12/2016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2D4FF-DEB2-43EB-B323-477B13F5464F}" type="slidenum">
              <a:rPr lang="en-GB" smtClean="0"/>
              <a:pPr/>
              <a:t>‹#›</a:t>
            </a:fld>
            <a:endParaRPr lang="en-GB"/>
          </a:p>
        </p:txBody>
      </p:sp>
    </p:spTree>
    <p:extLst>
      <p:ext uri="{BB962C8B-B14F-4D97-AF65-F5344CB8AC3E}">
        <p14:creationId xmlns:p14="http://schemas.microsoft.com/office/powerpoint/2010/main" xmlns="" val="3049817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wrexhampsb.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7.jpeg"/><Relationship Id="rId13" Type="http://schemas.openxmlformats.org/officeDocument/2006/relationships/image" Target="../media/image22.png"/><Relationship Id="rId3" Type="http://schemas.openxmlformats.org/officeDocument/2006/relationships/image" Target="../media/image11.png"/><Relationship Id="rId7" Type="http://schemas.openxmlformats.org/officeDocument/2006/relationships/image" Target="../media/image16.gif"/><Relationship Id="rId12" Type="http://schemas.openxmlformats.org/officeDocument/2006/relationships/image" Target="../media/image21.gi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5.jpeg"/><Relationship Id="rId11" Type="http://schemas.openxmlformats.org/officeDocument/2006/relationships/image" Target="../media/image20.jpeg"/><Relationship Id="rId5" Type="http://schemas.openxmlformats.org/officeDocument/2006/relationships/image" Target="../media/image14.png"/><Relationship Id="rId10" Type="http://schemas.openxmlformats.org/officeDocument/2006/relationships/image" Target="../media/image19.gif"/><Relationship Id="rId4" Type="http://schemas.openxmlformats.org/officeDocument/2006/relationships/image" Target="../media/image13.gif"/><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Y:\Shared\FIPerformance\PSB\PSB 2016\Branding\PSB green.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6196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Y:\Shared\FIPerformance\PSB\PSB 2016\Branding\PSB Branding Eng.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619672" cy="16196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Y:\Shared\FIPerformance\PSB\PSB 2016\Branding\PSB Branding Welsh.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24328" y="0"/>
            <a:ext cx="1547486" cy="154748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1634168" y="2584728"/>
            <a:ext cx="5904656" cy="2677656"/>
          </a:xfrm>
          <a:prstGeom prst="rect">
            <a:avLst/>
          </a:prstGeom>
          <a:noFill/>
        </p:spPr>
        <p:txBody>
          <a:bodyPr wrap="square" rtlCol="0">
            <a:spAutoFit/>
          </a:bodyPr>
          <a:lstStyle/>
          <a:p>
            <a:pPr algn="ctr"/>
            <a:r>
              <a:rPr lang="en-GB" sz="2400" b="1" dirty="0" smtClean="0"/>
              <a:t>Wrexham Town &amp; Community Council Forum</a:t>
            </a:r>
          </a:p>
          <a:p>
            <a:pPr algn="ctr"/>
            <a:endParaRPr lang="en-GB" sz="2400" b="1" dirty="0" smtClean="0"/>
          </a:p>
          <a:p>
            <a:pPr algn="ctr"/>
            <a:r>
              <a:rPr lang="en-GB" sz="2400" b="1" dirty="0" smtClean="0"/>
              <a:t>8</a:t>
            </a:r>
            <a:r>
              <a:rPr lang="en-GB" sz="2400" b="1" baseline="30000" dirty="0" smtClean="0"/>
              <a:t>th</a:t>
            </a:r>
            <a:r>
              <a:rPr lang="en-GB" sz="2400" b="1" dirty="0" smtClean="0"/>
              <a:t> December 2016</a:t>
            </a:r>
          </a:p>
          <a:p>
            <a:pPr algn="ctr"/>
            <a:endParaRPr lang="en-GB" sz="2400" b="1" dirty="0" smtClean="0"/>
          </a:p>
          <a:p>
            <a:pPr algn="ctr"/>
            <a:endParaRPr lang="en-GB" sz="2400" b="1" dirty="0"/>
          </a:p>
          <a:p>
            <a:pPr algn="ctr"/>
            <a:r>
              <a:rPr lang="en-GB" sz="2400" b="1" dirty="0" smtClean="0"/>
              <a:t>An update from </a:t>
            </a:r>
          </a:p>
          <a:p>
            <a:pPr algn="ctr"/>
            <a:r>
              <a:rPr lang="en-GB" sz="2400" b="1" dirty="0" smtClean="0"/>
              <a:t>Wrexham Public Services Board</a:t>
            </a:r>
            <a:endParaRPr lang="en-GB" sz="2400" b="1" dirty="0"/>
          </a:p>
        </p:txBody>
      </p:sp>
    </p:spTree>
    <p:extLst>
      <p:ext uri="{BB962C8B-B14F-4D97-AF65-F5344CB8AC3E}">
        <p14:creationId xmlns:p14="http://schemas.microsoft.com/office/powerpoint/2010/main" xmlns="" val="2932482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4" name="Content Placeholder 2"/>
          <p:cNvSpPr txBox="1">
            <a:spLocks/>
          </p:cNvSpPr>
          <p:nvPr/>
        </p:nvSpPr>
        <p:spPr>
          <a:xfrm>
            <a:off x="374848" y="1628800"/>
            <a:ext cx="8229600" cy="47525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GB" dirty="0" smtClean="0">
                <a:solidFill>
                  <a:schemeClr val="tx1"/>
                </a:solidFill>
              </a:rPr>
              <a:t>900 people took part in total</a:t>
            </a:r>
          </a:p>
          <a:p>
            <a:pPr marL="457200" indent="-457200" algn="l">
              <a:buFont typeface="Arial" panose="020B0604020202020204" pitchFamily="34" charset="0"/>
              <a:buChar char="•"/>
            </a:pPr>
            <a:r>
              <a:rPr lang="en-GB" dirty="0" smtClean="0">
                <a:solidFill>
                  <a:schemeClr val="tx1"/>
                </a:solidFill>
              </a:rPr>
              <a:t>Single question – 217 respondents</a:t>
            </a:r>
          </a:p>
          <a:p>
            <a:pPr marL="457200" indent="-457200" algn="l">
              <a:buFont typeface="Arial" panose="020B0604020202020204" pitchFamily="34" charset="0"/>
              <a:buChar char="•"/>
            </a:pPr>
            <a:r>
              <a:rPr lang="en-GB" dirty="0" smtClean="0">
                <a:solidFill>
                  <a:schemeClr val="tx1"/>
                </a:solidFill>
              </a:rPr>
              <a:t>Detailed survey – 354 responses</a:t>
            </a:r>
          </a:p>
          <a:p>
            <a:pPr marL="457200" indent="-457200" algn="l">
              <a:buFont typeface="Arial" panose="020B0604020202020204" pitchFamily="34" charset="0"/>
              <a:buChar char="•"/>
            </a:pPr>
            <a:r>
              <a:rPr lang="en-GB" dirty="0" smtClean="0">
                <a:solidFill>
                  <a:schemeClr val="tx1"/>
                </a:solidFill>
              </a:rPr>
              <a:t>Market stalls – 96 attendees</a:t>
            </a:r>
          </a:p>
          <a:p>
            <a:pPr marL="457200" indent="-457200" algn="l">
              <a:buFont typeface="Arial" panose="020B0604020202020204" pitchFamily="34" charset="0"/>
              <a:buChar char="•"/>
            </a:pPr>
            <a:r>
              <a:rPr lang="en-GB" dirty="0" smtClean="0">
                <a:solidFill>
                  <a:schemeClr val="tx1"/>
                </a:solidFill>
              </a:rPr>
              <a:t>Focus groups – 175 participants</a:t>
            </a:r>
          </a:p>
          <a:p>
            <a:pPr marL="457200" indent="-457200" algn="l">
              <a:buFont typeface="Arial" panose="020B0604020202020204" pitchFamily="34" charset="0"/>
              <a:buChar char="•"/>
            </a:pPr>
            <a:r>
              <a:rPr lang="en-GB" dirty="0" smtClean="0">
                <a:solidFill>
                  <a:schemeClr val="tx1"/>
                </a:solidFill>
              </a:rPr>
              <a:t>Stakeholder workshop – 33 attendees</a:t>
            </a:r>
          </a:p>
          <a:p>
            <a:pPr marL="457200" indent="-457200" algn="l">
              <a:buFont typeface="Arial" panose="020B0604020202020204" pitchFamily="34" charset="0"/>
              <a:buChar char="•"/>
            </a:pPr>
            <a:r>
              <a:rPr lang="en-GB" dirty="0" smtClean="0">
                <a:solidFill>
                  <a:schemeClr val="tx1"/>
                </a:solidFill>
              </a:rPr>
              <a:t>Member workshop – 26 attendees</a:t>
            </a:r>
          </a:p>
          <a:p>
            <a:pPr marL="457200" indent="-457200" algn="l">
              <a:buFont typeface="Arial" panose="020B0604020202020204" pitchFamily="34" charset="0"/>
              <a:buChar char="•"/>
            </a:pPr>
            <a:endParaRPr lang="en-GB" dirty="0" smtClean="0">
              <a:solidFill>
                <a:schemeClr val="tx1"/>
              </a:solidFill>
            </a:endParaRPr>
          </a:p>
          <a:p>
            <a:pPr algn="l"/>
            <a:endParaRPr lang="en-GB" dirty="0">
              <a:solidFill>
                <a:schemeClr val="tx1"/>
              </a:solidFill>
            </a:endParaRPr>
          </a:p>
        </p:txBody>
      </p:sp>
      <p:sp>
        <p:nvSpPr>
          <p:cNvPr id="5" name="Content Placeholder 2"/>
          <p:cNvSpPr txBox="1">
            <a:spLocks/>
          </p:cNvSpPr>
          <p:nvPr/>
        </p:nvSpPr>
        <p:spPr>
          <a:xfrm>
            <a:off x="1691680" y="332656"/>
            <a:ext cx="511256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Response…</a:t>
            </a:r>
            <a:endParaRPr lang="en-GB" dirty="0">
              <a:solidFill>
                <a:schemeClr val="tx1"/>
              </a:solidFill>
            </a:endParaRPr>
          </a:p>
        </p:txBody>
      </p:sp>
    </p:spTree>
    <p:extLst>
      <p:ext uri="{BB962C8B-B14F-4D97-AF65-F5344CB8AC3E}">
        <p14:creationId xmlns:p14="http://schemas.microsoft.com/office/powerpoint/2010/main" xmlns="" val="4166068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5" name="Content Placeholder 2"/>
          <p:cNvSpPr txBox="1">
            <a:spLocks/>
          </p:cNvSpPr>
          <p:nvPr/>
        </p:nvSpPr>
        <p:spPr>
          <a:xfrm>
            <a:off x="1691680" y="332656"/>
            <a:ext cx="511256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Results Well-Being Goals…</a:t>
            </a:r>
            <a:endParaRPr lang="en-GB" dirty="0">
              <a:solidFill>
                <a:schemeClr val="tx1"/>
              </a:solidFill>
            </a:endParaRPr>
          </a:p>
        </p:txBody>
      </p:sp>
      <p:graphicFrame>
        <p:nvGraphicFramePr>
          <p:cNvPr id="6" name="Chart 5"/>
          <p:cNvGraphicFramePr/>
          <p:nvPr>
            <p:extLst>
              <p:ext uri="{D42A27DB-BD31-4B8C-83A1-F6EECF244321}">
                <p14:modId xmlns:p14="http://schemas.microsoft.com/office/powerpoint/2010/main" xmlns="" val="330106324"/>
              </p:ext>
            </p:extLst>
          </p:nvPr>
        </p:nvGraphicFramePr>
        <p:xfrm>
          <a:off x="1317885" y="1412776"/>
          <a:ext cx="6508229" cy="51845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012278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5" name="Content Placeholder 2"/>
          <p:cNvSpPr txBox="1">
            <a:spLocks/>
          </p:cNvSpPr>
          <p:nvPr/>
        </p:nvSpPr>
        <p:spPr>
          <a:xfrm>
            <a:off x="1691680" y="332656"/>
            <a:ext cx="511256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Results Ways of Working…</a:t>
            </a:r>
            <a:endParaRPr lang="en-GB" dirty="0">
              <a:solidFill>
                <a:schemeClr val="tx1"/>
              </a:solidFill>
            </a:endParaRPr>
          </a:p>
        </p:txBody>
      </p:sp>
      <p:graphicFrame>
        <p:nvGraphicFramePr>
          <p:cNvPr id="7" name="Chart 6"/>
          <p:cNvGraphicFramePr/>
          <p:nvPr>
            <p:extLst>
              <p:ext uri="{D42A27DB-BD31-4B8C-83A1-F6EECF244321}">
                <p14:modId xmlns:p14="http://schemas.microsoft.com/office/powerpoint/2010/main" xmlns="" val="3912571031"/>
              </p:ext>
            </p:extLst>
          </p:nvPr>
        </p:nvGraphicFramePr>
        <p:xfrm>
          <a:off x="1691680" y="1556792"/>
          <a:ext cx="6292353" cy="49251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145001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5" name="Content Placeholder 2"/>
          <p:cNvSpPr txBox="1">
            <a:spLocks/>
          </p:cNvSpPr>
          <p:nvPr/>
        </p:nvSpPr>
        <p:spPr>
          <a:xfrm>
            <a:off x="1691680" y="332656"/>
            <a:ext cx="511256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Results Aspirations…</a:t>
            </a:r>
            <a:endParaRPr lang="en-GB"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2309941803"/>
              </p:ext>
            </p:extLst>
          </p:nvPr>
        </p:nvGraphicFramePr>
        <p:xfrm>
          <a:off x="827584" y="1412777"/>
          <a:ext cx="7560841" cy="4622667"/>
        </p:xfrm>
        <a:graphic>
          <a:graphicData uri="http://schemas.openxmlformats.org/drawingml/2006/table">
            <a:tbl>
              <a:tblPr firstRow="1" firstCol="1" bandRow="1">
                <a:tableStyleId>{5C22544A-7EE6-4342-B048-85BDC9FD1C3A}</a:tableStyleId>
              </a:tblPr>
              <a:tblGrid>
                <a:gridCol w="2261508"/>
                <a:gridCol w="4156483"/>
                <a:gridCol w="1142850"/>
              </a:tblGrid>
              <a:tr h="432047">
                <a:tc>
                  <a:txBody>
                    <a:bodyPr/>
                    <a:lstStyle/>
                    <a:p>
                      <a:pPr algn="ctr">
                        <a:spcAft>
                          <a:spcPts val="0"/>
                        </a:spcAft>
                      </a:pPr>
                      <a:r>
                        <a:rPr lang="en-GB" sz="1600" dirty="0">
                          <a:effectLst/>
                        </a:rPr>
                        <a:t>Aspiration Theme</a:t>
                      </a:r>
                      <a:endParaRPr lang="en-GB" sz="1600" dirty="0">
                        <a:effectLst/>
                        <a:latin typeface="Times New Roman"/>
                        <a:ea typeface="Times New Roman"/>
                      </a:endParaRPr>
                    </a:p>
                  </a:txBody>
                  <a:tcPr marL="68580" marR="68580" marT="0" marB="0"/>
                </a:tc>
                <a:tc>
                  <a:txBody>
                    <a:bodyPr/>
                    <a:lstStyle/>
                    <a:p>
                      <a:pPr algn="ctr">
                        <a:spcAft>
                          <a:spcPts val="0"/>
                        </a:spcAft>
                      </a:pPr>
                      <a:r>
                        <a:rPr lang="en-GB" sz="1600" dirty="0">
                          <a:effectLst/>
                        </a:rPr>
                        <a:t>Brief description </a:t>
                      </a:r>
                      <a:endParaRPr lang="en-GB" sz="1600" dirty="0">
                        <a:effectLst/>
                        <a:latin typeface="Times New Roman"/>
                        <a:ea typeface="Times New Roman"/>
                      </a:endParaRPr>
                    </a:p>
                  </a:txBody>
                  <a:tcPr marL="68580" marR="68580" marT="0" marB="0"/>
                </a:tc>
                <a:tc>
                  <a:txBody>
                    <a:bodyPr/>
                    <a:lstStyle/>
                    <a:p>
                      <a:pPr algn="ctr">
                        <a:spcAft>
                          <a:spcPts val="0"/>
                        </a:spcAft>
                      </a:pPr>
                      <a:r>
                        <a:rPr lang="en-GB" sz="1600" dirty="0" smtClean="0">
                          <a:effectLst/>
                        </a:rPr>
                        <a:t>Count</a:t>
                      </a:r>
                      <a:endParaRPr lang="en-GB" sz="1600" dirty="0">
                        <a:effectLst/>
                        <a:latin typeface="Times New Roman"/>
                        <a:ea typeface="Times New Roman"/>
                      </a:endParaRPr>
                    </a:p>
                  </a:txBody>
                  <a:tcPr marL="68580" marR="68580" marT="0" marB="0"/>
                </a:tc>
              </a:tr>
              <a:tr h="645355">
                <a:tc>
                  <a:txBody>
                    <a:bodyPr/>
                    <a:lstStyle/>
                    <a:p>
                      <a:pPr marL="342900" lvl="0" indent="-342900">
                        <a:buFont typeface="+mj-lt"/>
                        <a:buAutoNum type="arabicPeriod"/>
                      </a:pPr>
                      <a:r>
                        <a:rPr lang="en-GB" sz="1600" dirty="0">
                          <a:effectLst/>
                        </a:rPr>
                        <a:t>Thriving town-centre </a:t>
                      </a:r>
                      <a:endParaRPr lang="en-GB" sz="1600" dirty="0">
                        <a:effectLst/>
                        <a:latin typeface="Calibri"/>
                      </a:endParaRPr>
                    </a:p>
                  </a:txBody>
                  <a:tcPr marL="68580" marR="68580" marT="0" marB="0"/>
                </a:tc>
                <a:tc>
                  <a:txBody>
                    <a:bodyPr/>
                    <a:lstStyle/>
                    <a:p>
                      <a:pPr>
                        <a:spcAft>
                          <a:spcPts val="0"/>
                        </a:spcAft>
                      </a:pPr>
                      <a:r>
                        <a:rPr lang="en-GB" sz="1400" dirty="0">
                          <a:effectLst/>
                        </a:rPr>
                        <a:t>Regenerate town-centre, reduce empty shops, increase variety of shops, improve layout and have a mixed economy</a:t>
                      </a:r>
                      <a:endParaRPr lang="en-GB" sz="1400" dirty="0">
                        <a:effectLst/>
                        <a:latin typeface="Times New Roman"/>
                        <a:ea typeface="Times New Roman"/>
                      </a:endParaRPr>
                    </a:p>
                  </a:txBody>
                  <a:tcPr marL="68580" marR="68580" marT="0" marB="0"/>
                </a:tc>
                <a:tc>
                  <a:txBody>
                    <a:bodyPr/>
                    <a:lstStyle/>
                    <a:p>
                      <a:pPr algn="ctr">
                        <a:spcAft>
                          <a:spcPts val="0"/>
                        </a:spcAft>
                      </a:pPr>
                      <a:r>
                        <a:rPr lang="en-GB" sz="1400" dirty="0">
                          <a:effectLst/>
                        </a:rPr>
                        <a:t>218</a:t>
                      </a:r>
                      <a:endParaRPr lang="en-GB" sz="1400" dirty="0">
                        <a:effectLst/>
                        <a:latin typeface="Times New Roman"/>
                        <a:ea typeface="Times New Roman"/>
                      </a:endParaRPr>
                    </a:p>
                  </a:txBody>
                  <a:tcPr marL="68580" marR="68580" marT="0" marB="0"/>
                </a:tc>
              </a:tr>
              <a:tr h="530551">
                <a:tc>
                  <a:txBody>
                    <a:bodyPr/>
                    <a:lstStyle/>
                    <a:p>
                      <a:pPr marL="342900" lvl="0" indent="-342900">
                        <a:buFont typeface="+mj-lt"/>
                        <a:buAutoNum type="arabicPeriod" startAt="2"/>
                      </a:pPr>
                      <a:r>
                        <a:rPr lang="en-GB" sz="1600" dirty="0">
                          <a:effectLst/>
                        </a:rPr>
                        <a:t>Tackle and reduce anti-social behaviour</a:t>
                      </a:r>
                      <a:endParaRPr lang="en-GB" sz="1600" dirty="0">
                        <a:effectLst/>
                        <a:latin typeface="Calibri"/>
                      </a:endParaRPr>
                    </a:p>
                  </a:txBody>
                  <a:tcPr marL="68580" marR="68580" marT="0" marB="0"/>
                </a:tc>
                <a:tc>
                  <a:txBody>
                    <a:bodyPr/>
                    <a:lstStyle/>
                    <a:p>
                      <a:pPr>
                        <a:spcAft>
                          <a:spcPts val="0"/>
                        </a:spcAft>
                      </a:pPr>
                      <a:r>
                        <a:rPr lang="en-GB" sz="1400" dirty="0">
                          <a:effectLst/>
                        </a:rPr>
                        <a:t>Including drink, drugs, begging and homelessness</a:t>
                      </a:r>
                      <a:endParaRPr lang="en-GB" sz="1400" dirty="0">
                        <a:effectLst/>
                        <a:latin typeface="Times New Roman"/>
                        <a:ea typeface="Times New Roman"/>
                      </a:endParaRPr>
                    </a:p>
                  </a:txBody>
                  <a:tcPr marL="68580" marR="68580" marT="0" marB="0"/>
                </a:tc>
                <a:tc>
                  <a:txBody>
                    <a:bodyPr/>
                    <a:lstStyle/>
                    <a:p>
                      <a:pPr algn="ctr">
                        <a:spcAft>
                          <a:spcPts val="0"/>
                        </a:spcAft>
                      </a:pPr>
                      <a:r>
                        <a:rPr lang="en-GB" sz="1400" dirty="0">
                          <a:effectLst/>
                        </a:rPr>
                        <a:t>91</a:t>
                      </a:r>
                      <a:endParaRPr lang="en-GB" sz="1400" dirty="0">
                        <a:effectLst/>
                        <a:latin typeface="Times New Roman"/>
                        <a:ea typeface="Times New Roman"/>
                      </a:endParaRPr>
                    </a:p>
                  </a:txBody>
                  <a:tcPr marL="68580" marR="68580" marT="0" marB="0"/>
                </a:tc>
              </a:tr>
              <a:tr h="696302">
                <a:tc>
                  <a:txBody>
                    <a:bodyPr/>
                    <a:lstStyle/>
                    <a:p>
                      <a:pPr marL="342900" lvl="0" indent="-342900">
                        <a:buFont typeface="+mj-lt"/>
                        <a:buAutoNum type="arabicPeriod" startAt="3"/>
                      </a:pPr>
                      <a:r>
                        <a:rPr lang="en-GB" sz="1600" dirty="0">
                          <a:effectLst/>
                        </a:rPr>
                        <a:t>Listen to and act on public opinion</a:t>
                      </a:r>
                      <a:endParaRPr lang="en-GB" sz="1600" dirty="0">
                        <a:effectLst/>
                        <a:latin typeface="Calibri"/>
                      </a:endParaRPr>
                    </a:p>
                  </a:txBody>
                  <a:tcPr marL="68580" marR="68580" marT="0" marB="0"/>
                </a:tc>
                <a:tc>
                  <a:txBody>
                    <a:bodyPr/>
                    <a:lstStyle/>
                    <a:p>
                      <a:pPr>
                        <a:spcAft>
                          <a:spcPts val="0"/>
                        </a:spcAft>
                      </a:pPr>
                      <a:r>
                        <a:rPr lang="en-GB" sz="1400" dirty="0">
                          <a:effectLst/>
                        </a:rPr>
                        <a:t>Listen to the wants and needs of local people, take into account the interests of whole County Borough, improve Councillors/Politicians/Political Structures</a:t>
                      </a:r>
                      <a:endParaRPr lang="en-GB" sz="1400" dirty="0">
                        <a:effectLst/>
                        <a:latin typeface="Times New Roman"/>
                        <a:ea typeface="Times New Roman"/>
                      </a:endParaRPr>
                    </a:p>
                  </a:txBody>
                  <a:tcPr marL="68580" marR="68580" marT="0" marB="0"/>
                </a:tc>
                <a:tc>
                  <a:txBody>
                    <a:bodyPr/>
                    <a:lstStyle/>
                    <a:p>
                      <a:pPr algn="ctr">
                        <a:spcAft>
                          <a:spcPts val="0"/>
                        </a:spcAft>
                      </a:pPr>
                      <a:r>
                        <a:rPr lang="en-GB" sz="1400" dirty="0">
                          <a:effectLst/>
                        </a:rPr>
                        <a:t>77</a:t>
                      </a:r>
                      <a:endParaRPr lang="en-GB" sz="1400" dirty="0">
                        <a:effectLst/>
                        <a:latin typeface="Times New Roman"/>
                        <a:ea typeface="Times New Roman"/>
                      </a:endParaRPr>
                    </a:p>
                  </a:txBody>
                  <a:tcPr marL="68580" marR="68580" marT="0" marB="0"/>
                </a:tc>
              </a:tr>
              <a:tr h="530551">
                <a:tc>
                  <a:txBody>
                    <a:bodyPr/>
                    <a:lstStyle/>
                    <a:p>
                      <a:pPr marL="342900" lvl="0" indent="-342900">
                        <a:buFont typeface="+mj-lt"/>
                        <a:buAutoNum type="arabicPeriod" startAt="4"/>
                      </a:pPr>
                      <a:r>
                        <a:rPr lang="en-GB" sz="1600" dirty="0">
                          <a:effectLst/>
                        </a:rPr>
                        <a:t>Make Wrexham attractive</a:t>
                      </a:r>
                      <a:endParaRPr lang="en-GB" sz="1600" dirty="0">
                        <a:effectLst/>
                        <a:latin typeface="Calibri"/>
                      </a:endParaRPr>
                    </a:p>
                  </a:txBody>
                  <a:tcPr marL="68580" marR="68580" marT="0" marB="0"/>
                </a:tc>
                <a:tc>
                  <a:txBody>
                    <a:bodyPr/>
                    <a:lstStyle/>
                    <a:p>
                      <a:pPr>
                        <a:spcAft>
                          <a:spcPts val="0"/>
                        </a:spcAft>
                      </a:pPr>
                      <a:r>
                        <a:rPr lang="en-GB" sz="1400" dirty="0">
                          <a:effectLst/>
                        </a:rPr>
                        <a:t>Improve appearance and cleanliness</a:t>
                      </a:r>
                      <a:endParaRPr lang="en-GB" sz="1400" dirty="0">
                        <a:effectLst/>
                        <a:latin typeface="Times New Roman"/>
                        <a:ea typeface="Times New Roman"/>
                      </a:endParaRPr>
                    </a:p>
                  </a:txBody>
                  <a:tcPr marL="68580" marR="68580" marT="0" marB="0"/>
                </a:tc>
                <a:tc>
                  <a:txBody>
                    <a:bodyPr/>
                    <a:lstStyle/>
                    <a:p>
                      <a:pPr algn="ctr">
                        <a:spcAft>
                          <a:spcPts val="0"/>
                        </a:spcAft>
                      </a:pPr>
                      <a:r>
                        <a:rPr lang="en-GB" sz="1400" dirty="0">
                          <a:effectLst/>
                        </a:rPr>
                        <a:t>62</a:t>
                      </a:r>
                      <a:endParaRPr lang="en-GB" sz="1400" dirty="0">
                        <a:effectLst/>
                        <a:latin typeface="Times New Roman"/>
                        <a:ea typeface="Times New Roman"/>
                      </a:endParaRPr>
                    </a:p>
                  </a:txBody>
                  <a:tcPr marL="68580" marR="68580" marT="0" marB="0"/>
                </a:tc>
              </a:tr>
              <a:tr h="477561">
                <a:tc>
                  <a:txBody>
                    <a:bodyPr/>
                    <a:lstStyle/>
                    <a:p>
                      <a:pPr marL="342900" lvl="0" indent="-342900">
                        <a:buFont typeface="+mj-lt"/>
                        <a:buAutoNum type="arabicPeriod" startAt="5"/>
                      </a:pPr>
                      <a:r>
                        <a:rPr lang="en-GB" sz="1600" dirty="0">
                          <a:effectLst/>
                        </a:rPr>
                        <a:t>More ‘things to do’</a:t>
                      </a:r>
                      <a:endParaRPr lang="en-GB" sz="1600" dirty="0">
                        <a:effectLst/>
                        <a:latin typeface="Calibri"/>
                      </a:endParaRPr>
                    </a:p>
                  </a:txBody>
                  <a:tcPr marL="68580" marR="68580" marT="0" marB="0"/>
                </a:tc>
                <a:tc>
                  <a:txBody>
                    <a:bodyPr/>
                    <a:lstStyle/>
                    <a:p>
                      <a:pPr>
                        <a:spcAft>
                          <a:spcPts val="0"/>
                        </a:spcAft>
                      </a:pPr>
                      <a:r>
                        <a:rPr lang="en-GB" sz="1400" dirty="0">
                          <a:effectLst/>
                        </a:rPr>
                        <a:t>Activities / events / festivals / cultural activities – and in particular for children and young people </a:t>
                      </a:r>
                      <a:endParaRPr lang="en-GB" sz="1400" dirty="0">
                        <a:effectLst/>
                        <a:latin typeface="Times New Roman"/>
                        <a:ea typeface="Times New Roman"/>
                      </a:endParaRPr>
                    </a:p>
                  </a:txBody>
                  <a:tcPr marL="68580" marR="68580" marT="0" marB="0"/>
                </a:tc>
                <a:tc>
                  <a:txBody>
                    <a:bodyPr/>
                    <a:lstStyle/>
                    <a:p>
                      <a:pPr algn="ctr">
                        <a:spcAft>
                          <a:spcPts val="0"/>
                        </a:spcAft>
                      </a:pPr>
                      <a:r>
                        <a:rPr lang="en-GB" sz="1400" dirty="0">
                          <a:effectLst/>
                        </a:rPr>
                        <a:t>47</a:t>
                      </a:r>
                      <a:endParaRPr lang="en-GB" sz="1400" dirty="0">
                        <a:effectLst/>
                        <a:latin typeface="Times New Roman"/>
                        <a:ea typeface="Times New Roman"/>
                      </a:endParaRPr>
                    </a:p>
                  </a:txBody>
                  <a:tcPr marL="68580" marR="68580" marT="0" marB="0"/>
                </a:tc>
              </a:tr>
              <a:tr h="578780">
                <a:tc>
                  <a:txBody>
                    <a:bodyPr/>
                    <a:lstStyle/>
                    <a:p>
                      <a:pPr marL="342900" lvl="0" indent="-342900">
                        <a:buFont typeface="+mj-lt"/>
                        <a:buAutoNum type="arabicPeriod" startAt="6"/>
                      </a:pPr>
                      <a:r>
                        <a:rPr lang="en-GB" sz="1600" dirty="0">
                          <a:effectLst/>
                        </a:rPr>
                        <a:t>Encourage community spirit and pride</a:t>
                      </a:r>
                      <a:endParaRPr lang="en-GB" sz="1600" dirty="0">
                        <a:effectLst/>
                        <a:latin typeface="Calibri"/>
                      </a:endParaRPr>
                    </a:p>
                  </a:txBody>
                  <a:tcPr marL="68580" marR="68580" marT="0" marB="0"/>
                </a:tc>
                <a:tc>
                  <a:txBody>
                    <a:bodyPr/>
                    <a:lstStyle/>
                    <a:p>
                      <a:pPr>
                        <a:spcAft>
                          <a:spcPts val="0"/>
                        </a:spcAft>
                      </a:pPr>
                      <a:r>
                        <a:rPr lang="en-GB" sz="1400" dirty="0">
                          <a:effectLst/>
                        </a:rPr>
                        <a:t>Encourage community spirit, empowerment and a sense of pride</a:t>
                      </a:r>
                      <a:endParaRPr lang="en-GB" sz="1400" dirty="0">
                        <a:effectLst/>
                        <a:latin typeface="Times New Roman"/>
                        <a:ea typeface="Times New Roman"/>
                      </a:endParaRPr>
                    </a:p>
                  </a:txBody>
                  <a:tcPr marL="68580" marR="68580" marT="0" marB="0"/>
                </a:tc>
                <a:tc>
                  <a:txBody>
                    <a:bodyPr/>
                    <a:lstStyle/>
                    <a:p>
                      <a:pPr algn="ctr">
                        <a:spcAft>
                          <a:spcPts val="0"/>
                        </a:spcAft>
                      </a:pPr>
                      <a:r>
                        <a:rPr lang="en-GB" sz="1400" dirty="0">
                          <a:effectLst/>
                        </a:rPr>
                        <a:t>41</a:t>
                      </a:r>
                      <a:endParaRPr lang="en-GB" sz="1400" dirty="0">
                        <a:effectLst/>
                        <a:latin typeface="Times New Roman"/>
                        <a:ea typeface="Times New Roman"/>
                      </a:endParaRPr>
                    </a:p>
                  </a:txBody>
                  <a:tcPr marL="68580" marR="68580" marT="0" marB="0"/>
                </a:tc>
              </a:tr>
              <a:tr h="578780">
                <a:tc>
                  <a:txBody>
                    <a:bodyPr/>
                    <a:lstStyle/>
                    <a:p>
                      <a:pPr marL="342900" lvl="0" indent="-342900">
                        <a:buFont typeface="+mj-lt"/>
                        <a:buAutoNum type="arabicPeriod" startAt="7"/>
                      </a:pPr>
                      <a:r>
                        <a:rPr lang="en-GB" sz="1600" dirty="0">
                          <a:effectLst/>
                        </a:rPr>
                        <a:t>Improve public transport</a:t>
                      </a:r>
                      <a:endParaRPr lang="en-GB" sz="1600" dirty="0">
                        <a:effectLst/>
                        <a:latin typeface="Calibri"/>
                      </a:endParaRPr>
                    </a:p>
                  </a:txBody>
                  <a:tcPr marL="68580" marR="68580" marT="0" marB="0"/>
                </a:tc>
                <a:tc>
                  <a:txBody>
                    <a:bodyPr/>
                    <a:lstStyle/>
                    <a:p>
                      <a:pPr>
                        <a:spcAft>
                          <a:spcPts val="0"/>
                        </a:spcAft>
                      </a:pPr>
                      <a:r>
                        <a:rPr lang="en-GB" sz="1400" dirty="0">
                          <a:effectLst/>
                        </a:rPr>
                        <a:t>Improve public transport - accessibility, availability and connections in and outside Wrexham</a:t>
                      </a:r>
                      <a:endParaRPr lang="en-GB" sz="1400" dirty="0">
                        <a:effectLst/>
                        <a:latin typeface="Times New Roman"/>
                        <a:ea typeface="Times New Roman"/>
                      </a:endParaRPr>
                    </a:p>
                  </a:txBody>
                  <a:tcPr marL="68580" marR="68580" marT="0" marB="0"/>
                </a:tc>
                <a:tc>
                  <a:txBody>
                    <a:bodyPr/>
                    <a:lstStyle/>
                    <a:p>
                      <a:pPr algn="ctr">
                        <a:spcAft>
                          <a:spcPts val="0"/>
                        </a:spcAft>
                      </a:pPr>
                      <a:r>
                        <a:rPr lang="en-GB" sz="1400" dirty="0">
                          <a:effectLst/>
                        </a:rPr>
                        <a:t>41</a:t>
                      </a:r>
                      <a:endParaRPr lang="en-GB"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xmlns="" val="3061648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5" name="Content Placeholder 2"/>
          <p:cNvSpPr txBox="1">
            <a:spLocks/>
          </p:cNvSpPr>
          <p:nvPr/>
        </p:nvSpPr>
        <p:spPr>
          <a:xfrm>
            <a:off x="1691680" y="332656"/>
            <a:ext cx="511256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Thriving Town Centre…</a:t>
            </a:r>
            <a:endParaRPr lang="en-GB" dirty="0">
              <a:solidFill>
                <a:schemeClr val="tx1"/>
              </a:solidFill>
            </a:endParaRPr>
          </a:p>
        </p:txBody>
      </p:sp>
      <p:sp>
        <p:nvSpPr>
          <p:cNvPr id="4" name="Rectangle 3"/>
          <p:cNvSpPr/>
          <p:nvPr/>
        </p:nvSpPr>
        <p:spPr>
          <a:xfrm>
            <a:off x="467544" y="1268760"/>
            <a:ext cx="8208912" cy="5355312"/>
          </a:xfrm>
          <a:prstGeom prst="rect">
            <a:avLst/>
          </a:prstGeom>
        </p:spPr>
        <p:txBody>
          <a:bodyPr wrap="square">
            <a:spAutoFit/>
          </a:bodyPr>
          <a:lstStyle/>
          <a:p>
            <a:pPr lvl="0"/>
            <a:r>
              <a:rPr lang="en-GB" b="1" dirty="0" smtClean="0"/>
              <a:t>Improvements needed:</a:t>
            </a:r>
          </a:p>
          <a:p>
            <a:pPr lvl="0"/>
            <a:r>
              <a:rPr lang="en-GB" dirty="0" smtClean="0"/>
              <a:t>Regenerating </a:t>
            </a:r>
            <a:r>
              <a:rPr lang="en-GB" dirty="0"/>
              <a:t>and revitalising the old </a:t>
            </a:r>
            <a:r>
              <a:rPr lang="en-GB" dirty="0" smtClean="0"/>
              <a:t>town-centre; Reducing </a:t>
            </a:r>
            <a:r>
              <a:rPr lang="en-GB" dirty="0"/>
              <a:t>the number of empty </a:t>
            </a:r>
            <a:r>
              <a:rPr lang="en-GB" dirty="0" smtClean="0"/>
              <a:t>shops; Improving </a:t>
            </a:r>
            <a:r>
              <a:rPr lang="en-GB" dirty="0"/>
              <a:t>the quality and variety of </a:t>
            </a:r>
            <a:r>
              <a:rPr lang="en-GB" dirty="0" smtClean="0"/>
              <a:t>shops; Having </a:t>
            </a:r>
            <a:r>
              <a:rPr lang="en-GB" dirty="0"/>
              <a:t>a more mixed </a:t>
            </a:r>
            <a:r>
              <a:rPr lang="en-GB" dirty="0" smtClean="0"/>
              <a:t>economy; Improving </a:t>
            </a:r>
            <a:r>
              <a:rPr lang="en-GB" dirty="0"/>
              <a:t>the town-centre layout </a:t>
            </a:r>
            <a:endParaRPr lang="en-GB" dirty="0" smtClean="0"/>
          </a:p>
          <a:p>
            <a:pPr marL="285750" lvl="0" indent="-285750">
              <a:buFont typeface="Arial" panose="020B0604020202020204" pitchFamily="34" charset="0"/>
              <a:buChar char="•"/>
            </a:pPr>
            <a:endParaRPr lang="en-GB" dirty="0"/>
          </a:p>
          <a:p>
            <a:pPr lvl="0"/>
            <a:r>
              <a:rPr lang="en-GB" b="1" dirty="0" smtClean="0"/>
              <a:t>Barriers identified:</a:t>
            </a:r>
          </a:p>
          <a:p>
            <a:pPr lvl="0"/>
            <a:r>
              <a:rPr lang="en-GB" dirty="0" smtClean="0"/>
              <a:t>Poor Planning; Lack of vision: Not listening to public opinion; High business rates; Shop landlords; Poor town image; Lack of money to invest; People favouring neighbouring towns </a:t>
            </a:r>
          </a:p>
          <a:p>
            <a:pPr lvl="0"/>
            <a:endParaRPr lang="en-GB" dirty="0"/>
          </a:p>
          <a:p>
            <a:pPr lvl="0"/>
            <a:r>
              <a:rPr lang="en-GB" b="1" dirty="0" smtClean="0"/>
              <a:t>PSB solutions </a:t>
            </a:r>
            <a:r>
              <a:rPr lang="en-GB" b="1" dirty="0"/>
              <a:t>s</a:t>
            </a:r>
            <a:r>
              <a:rPr lang="en-GB" b="1" dirty="0" smtClean="0"/>
              <a:t>uggested:</a:t>
            </a:r>
          </a:p>
          <a:p>
            <a:pPr lvl="0"/>
            <a:r>
              <a:rPr lang="en-GB" dirty="0" smtClean="0"/>
              <a:t>Reduce business rates and rents; Encourage large shops back to town centre; Make Eagles Meadow an entertainments complex; Listen to and work with local people, Have more police presence; Learn from other small towns</a:t>
            </a:r>
          </a:p>
          <a:p>
            <a:pPr lvl="0"/>
            <a:endParaRPr lang="en-GB" dirty="0" smtClean="0"/>
          </a:p>
          <a:p>
            <a:pPr lvl="0"/>
            <a:r>
              <a:rPr lang="en-GB" b="1" dirty="0" smtClean="0"/>
              <a:t>Community solutions </a:t>
            </a:r>
            <a:r>
              <a:rPr lang="en-GB" b="1" dirty="0"/>
              <a:t>s</a:t>
            </a:r>
            <a:r>
              <a:rPr lang="en-GB" b="1" dirty="0" smtClean="0"/>
              <a:t>uggested:</a:t>
            </a:r>
          </a:p>
          <a:p>
            <a:pPr lvl="0"/>
            <a:r>
              <a:rPr lang="en-GB" dirty="0" smtClean="0"/>
              <a:t>Very few felt there was anything they could do to contribute, however some suggested continuing to visit the town and support the shops and events, and others wanted to get involved in improving the town</a:t>
            </a:r>
            <a:endParaRPr lang="en-GB" dirty="0"/>
          </a:p>
        </p:txBody>
      </p:sp>
    </p:spTree>
    <p:extLst>
      <p:ext uri="{BB962C8B-B14F-4D97-AF65-F5344CB8AC3E}">
        <p14:creationId xmlns:p14="http://schemas.microsoft.com/office/powerpoint/2010/main" xmlns="" val="3226181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805264"/>
          </a:xfrm>
          <a:prstGeom prst="rect">
            <a:avLst/>
          </a:prstGeom>
        </p:spPr>
      </p:pic>
      <p:sp>
        <p:nvSpPr>
          <p:cNvPr id="5" name="Content Placeholder 2"/>
          <p:cNvSpPr txBox="1">
            <a:spLocks/>
          </p:cNvSpPr>
          <p:nvPr/>
        </p:nvSpPr>
        <p:spPr>
          <a:xfrm>
            <a:off x="1691680" y="332656"/>
            <a:ext cx="511256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Results ‘Community’…</a:t>
            </a:r>
            <a:endParaRPr lang="en-GB" dirty="0">
              <a:solidFill>
                <a:schemeClr val="tx1"/>
              </a:solidFill>
            </a:endParaRPr>
          </a:p>
        </p:txBody>
      </p:sp>
      <p:grpSp>
        <p:nvGrpSpPr>
          <p:cNvPr id="24" name="Group 23"/>
          <p:cNvGrpSpPr/>
          <p:nvPr/>
        </p:nvGrpSpPr>
        <p:grpSpPr>
          <a:xfrm>
            <a:off x="0" y="1484784"/>
            <a:ext cx="9144000" cy="1440160"/>
            <a:chOff x="0" y="1124744"/>
            <a:chExt cx="9144000" cy="1440160"/>
          </a:xfrm>
        </p:grpSpPr>
        <p:sp>
          <p:nvSpPr>
            <p:cNvPr id="18" name="Rectangle 17"/>
            <p:cNvSpPr/>
            <p:nvPr/>
          </p:nvSpPr>
          <p:spPr>
            <a:xfrm>
              <a:off x="0" y="1124744"/>
              <a:ext cx="9144000" cy="14401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dirty="0" smtClean="0">
                  <a:solidFill>
                    <a:schemeClr val="tx1"/>
                  </a:solidFill>
                </a:rPr>
                <a:t> A community could be: </a:t>
              </a:r>
              <a:endParaRPr lang="en-GB" dirty="0">
                <a:solidFill>
                  <a:schemeClr val="tx1"/>
                </a:solidFill>
              </a:endParaRPr>
            </a:p>
          </p:txBody>
        </p:sp>
        <p:sp>
          <p:nvSpPr>
            <p:cNvPr id="4" name="Oval Callout 3"/>
            <p:cNvSpPr/>
            <p:nvPr/>
          </p:nvSpPr>
          <p:spPr>
            <a:xfrm>
              <a:off x="2182610" y="1268760"/>
              <a:ext cx="1601690" cy="104421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A collective of people</a:t>
              </a:r>
              <a:endParaRPr lang="en-GB" sz="1600" dirty="0"/>
            </a:p>
          </p:txBody>
        </p:sp>
        <p:sp>
          <p:nvSpPr>
            <p:cNvPr id="6" name="Oval Callout 5"/>
            <p:cNvSpPr/>
            <p:nvPr/>
          </p:nvSpPr>
          <p:spPr>
            <a:xfrm>
              <a:off x="4834876" y="1268760"/>
              <a:ext cx="1537324" cy="104421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Where you live</a:t>
              </a:r>
              <a:endParaRPr lang="en-GB" sz="1600" dirty="0"/>
            </a:p>
          </p:txBody>
        </p:sp>
      </p:grpSp>
      <p:grpSp>
        <p:nvGrpSpPr>
          <p:cNvPr id="22" name="Group 21"/>
          <p:cNvGrpSpPr/>
          <p:nvPr/>
        </p:nvGrpSpPr>
        <p:grpSpPr>
          <a:xfrm>
            <a:off x="0" y="5011444"/>
            <a:ext cx="9180512" cy="1873940"/>
            <a:chOff x="0" y="4795420"/>
            <a:chExt cx="9180512" cy="1873940"/>
          </a:xfrm>
        </p:grpSpPr>
        <p:sp>
          <p:nvSpPr>
            <p:cNvPr id="21" name="Rectangle 20"/>
            <p:cNvSpPr/>
            <p:nvPr/>
          </p:nvSpPr>
          <p:spPr>
            <a:xfrm>
              <a:off x="0" y="4795420"/>
              <a:ext cx="9180512" cy="187394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dirty="0" smtClean="0">
                  <a:solidFill>
                    <a:schemeClr val="tx1"/>
                  </a:solidFill>
                </a:rPr>
                <a:t> It has a purpose: </a:t>
              </a:r>
              <a:endParaRPr lang="en-GB" dirty="0">
                <a:solidFill>
                  <a:schemeClr val="tx1"/>
                </a:solidFill>
              </a:endParaRPr>
            </a:p>
          </p:txBody>
        </p:sp>
        <p:sp>
          <p:nvSpPr>
            <p:cNvPr id="12" name="Right Arrow 11"/>
            <p:cNvSpPr/>
            <p:nvPr/>
          </p:nvSpPr>
          <p:spPr>
            <a:xfrm>
              <a:off x="539552" y="5140417"/>
              <a:ext cx="1552228" cy="13732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Sharing common interests</a:t>
              </a:r>
              <a:endParaRPr lang="en-GB" sz="1600" dirty="0"/>
            </a:p>
          </p:txBody>
        </p:sp>
        <p:sp>
          <p:nvSpPr>
            <p:cNvPr id="15" name="Right Arrow 14"/>
            <p:cNvSpPr/>
            <p:nvPr/>
          </p:nvSpPr>
          <p:spPr>
            <a:xfrm>
              <a:off x="2803748" y="5195760"/>
              <a:ext cx="1552228" cy="13732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Sharing common goals</a:t>
              </a:r>
              <a:endParaRPr lang="en-GB" sz="1600" dirty="0"/>
            </a:p>
          </p:txBody>
        </p:sp>
        <p:sp>
          <p:nvSpPr>
            <p:cNvPr id="16" name="Right Arrow 15"/>
            <p:cNvSpPr/>
            <p:nvPr/>
          </p:nvSpPr>
          <p:spPr>
            <a:xfrm>
              <a:off x="5035996" y="5170708"/>
              <a:ext cx="1552228" cy="13732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Sharing values and beliefs</a:t>
              </a:r>
              <a:endParaRPr lang="en-GB" sz="1600" dirty="0"/>
            </a:p>
          </p:txBody>
        </p:sp>
        <p:sp>
          <p:nvSpPr>
            <p:cNvPr id="17" name="Right Arrow 16"/>
            <p:cNvSpPr/>
            <p:nvPr/>
          </p:nvSpPr>
          <p:spPr>
            <a:xfrm>
              <a:off x="7268244" y="5157191"/>
              <a:ext cx="1552228" cy="13732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Improving something</a:t>
              </a:r>
              <a:endParaRPr lang="en-GB" sz="1600" dirty="0"/>
            </a:p>
          </p:txBody>
        </p:sp>
      </p:grpSp>
      <p:grpSp>
        <p:nvGrpSpPr>
          <p:cNvPr id="23" name="Group 22"/>
          <p:cNvGrpSpPr/>
          <p:nvPr/>
        </p:nvGrpSpPr>
        <p:grpSpPr>
          <a:xfrm>
            <a:off x="0" y="3068960"/>
            <a:ext cx="9180512" cy="1800200"/>
            <a:chOff x="0" y="2780928"/>
            <a:chExt cx="9180512" cy="1800200"/>
          </a:xfrm>
        </p:grpSpPr>
        <p:sp>
          <p:nvSpPr>
            <p:cNvPr id="20" name="Rectangle 19"/>
            <p:cNvSpPr/>
            <p:nvPr/>
          </p:nvSpPr>
          <p:spPr>
            <a:xfrm>
              <a:off x="0" y="2780928"/>
              <a:ext cx="9180512" cy="18002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dirty="0" smtClean="0">
                  <a:solidFill>
                    <a:schemeClr val="tx1"/>
                  </a:solidFill>
                </a:rPr>
                <a:t> It encompasses: </a:t>
              </a:r>
              <a:endParaRPr lang="en-GB" dirty="0">
                <a:solidFill>
                  <a:schemeClr val="tx1"/>
                </a:solidFill>
              </a:endParaRPr>
            </a:p>
          </p:txBody>
        </p:sp>
        <p:sp>
          <p:nvSpPr>
            <p:cNvPr id="9" name="Cloud Callout 8"/>
            <p:cNvSpPr/>
            <p:nvPr/>
          </p:nvSpPr>
          <p:spPr>
            <a:xfrm>
              <a:off x="2505640" y="3105572"/>
              <a:ext cx="2029842" cy="118752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Helping, supporting, caring</a:t>
              </a:r>
              <a:endParaRPr lang="en-GB" sz="1600" dirty="0"/>
            </a:p>
          </p:txBody>
        </p:sp>
        <p:sp>
          <p:nvSpPr>
            <p:cNvPr id="10" name="Cloud Callout 9"/>
            <p:cNvSpPr/>
            <p:nvPr/>
          </p:nvSpPr>
          <p:spPr>
            <a:xfrm>
              <a:off x="4768867" y="3105572"/>
              <a:ext cx="2018567" cy="118752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Being diverse, inclusive, harmonious</a:t>
              </a:r>
              <a:endParaRPr lang="en-GB" sz="1600" dirty="0"/>
            </a:p>
          </p:txBody>
        </p:sp>
        <p:sp>
          <p:nvSpPr>
            <p:cNvPr id="11" name="Cloud Callout 10"/>
            <p:cNvSpPr/>
            <p:nvPr/>
          </p:nvSpPr>
          <p:spPr>
            <a:xfrm>
              <a:off x="7017929" y="3105572"/>
              <a:ext cx="2018567" cy="118752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Being friendly, neighbourly, socialising</a:t>
              </a:r>
              <a:endParaRPr lang="en-GB" sz="1600" dirty="0"/>
            </a:p>
          </p:txBody>
        </p:sp>
        <p:sp>
          <p:nvSpPr>
            <p:cNvPr id="19" name="Cloud Callout 18"/>
            <p:cNvSpPr/>
            <p:nvPr/>
          </p:nvSpPr>
          <p:spPr>
            <a:xfrm>
              <a:off x="179512" y="3105572"/>
              <a:ext cx="2029842" cy="118752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Coming together and getting involved</a:t>
              </a:r>
              <a:endParaRPr lang="en-GB" sz="1600" dirty="0"/>
            </a:p>
          </p:txBody>
        </p:sp>
      </p:grpSp>
    </p:spTree>
    <p:extLst>
      <p:ext uri="{BB962C8B-B14F-4D97-AF65-F5344CB8AC3E}">
        <p14:creationId xmlns:p14="http://schemas.microsoft.com/office/powerpoint/2010/main" xmlns="" val="2444160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4" name="Content Placeholder 2"/>
          <p:cNvSpPr txBox="1">
            <a:spLocks/>
          </p:cNvSpPr>
          <p:nvPr/>
        </p:nvSpPr>
        <p:spPr>
          <a:xfrm>
            <a:off x="179512" y="1340768"/>
            <a:ext cx="8856984" cy="5688632"/>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sz="4500" b="1" dirty="0" smtClean="0">
                <a:solidFill>
                  <a:schemeClr val="tx1"/>
                </a:solidFill>
              </a:rPr>
              <a:t>Dec 2016</a:t>
            </a:r>
          </a:p>
          <a:p>
            <a:pPr marL="457200" indent="-457200" algn="l">
              <a:buFont typeface="Arial" panose="020B0604020202020204" pitchFamily="34" charset="0"/>
              <a:buChar char="•"/>
            </a:pPr>
            <a:r>
              <a:rPr lang="en-GB" sz="4500" dirty="0" smtClean="0">
                <a:solidFill>
                  <a:schemeClr val="tx1"/>
                </a:solidFill>
              </a:rPr>
              <a:t>Combine Phase 1 consultation findings with the Conwy data report to produce a rounded ‘draft’ well-being assessment</a:t>
            </a:r>
          </a:p>
          <a:p>
            <a:pPr algn="l"/>
            <a:r>
              <a:rPr lang="en-GB" sz="4500" b="1" dirty="0" smtClean="0">
                <a:solidFill>
                  <a:schemeClr val="tx1"/>
                </a:solidFill>
              </a:rPr>
              <a:t>Jan to March 2017</a:t>
            </a:r>
          </a:p>
          <a:p>
            <a:pPr marL="457200" indent="-457200" algn="l">
              <a:buFont typeface="Arial" panose="020B0604020202020204" pitchFamily="34" charset="0"/>
              <a:buChar char="•"/>
            </a:pPr>
            <a:r>
              <a:rPr lang="en-GB" sz="4500" dirty="0" smtClean="0">
                <a:solidFill>
                  <a:schemeClr val="tx1"/>
                </a:solidFill>
              </a:rPr>
              <a:t>Phase 2 consultaion – to gather feedback on the ‘draft’ well-being assessment</a:t>
            </a:r>
          </a:p>
          <a:p>
            <a:pPr marL="457200" indent="-457200" algn="l">
              <a:buFont typeface="Arial" panose="020B0604020202020204" pitchFamily="34" charset="0"/>
              <a:buChar char="•"/>
            </a:pPr>
            <a:r>
              <a:rPr lang="en-GB" sz="4500" dirty="0" smtClean="0">
                <a:solidFill>
                  <a:schemeClr val="tx1"/>
                </a:solidFill>
              </a:rPr>
              <a:t>Further detailed analysis of Phase 1 findings to feed into the ‘final’ well-being assessment</a:t>
            </a:r>
          </a:p>
          <a:p>
            <a:pPr marL="457200" indent="-457200" algn="l">
              <a:buFont typeface="Arial" panose="020B0604020202020204" pitchFamily="34" charset="0"/>
              <a:buChar char="•"/>
            </a:pPr>
            <a:r>
              <a:rPr lang="en-GB" sz="4500" dirty="0" smtClean="0">
                <a:solidFill>
                  <a:schemeClr val="tx1"/>
                </a:solidFill>
              </a:rPr>
              <a:t>Young peoples’ participatory research project </a:t>
            </a:r>
            <a:r>
              <a:rPr lang="en-GB" sz="4500" dirty="0">
                <a:solidFill>
                  <a:schemeClr val="tx1"/>
                </a:solidFill>
              </a:rPr>
              <a:t>to feed into ‘final’ well-being </a:t>
            </a:r>
            <a:r>
              <a:rPr lang="en-GB" sz="4500" dirty="0" smtClean="0">
                <a:solidFill>
                  <a:schemeClr val="tx1"/>
                </a:solidFill>
              </a:rPr>
              <a:t>assessment</a:t>
            </a:r>
          </a:p>
          <a:p>
            <a:pPr marL="457200" indent="-457200" algn="l">
              <a:buFont typeface="Arial" panose="020B0604020202020204" pitchFamily="34" charset="0"/>
              <a:buChar char="•"/>
            </a:pPr>
            <a:r>
              <a:rPr lang="en-GB" sz="4500" dirty="0" smtClean="0">
                <a:solidFill>
                  <a:schemeClr val="tx1"/>
                </a:solidFill>
              </a:rPr>
              <a:t>Identify significant, relevant PSB partner consultation findings, to feed into the ‘final’ well-being assessment, in order to highlight what matters to ALL service users</a:t>
            </a:r>
          </a:p>
          <a:p>
            <a:pPr algn="l"/>
            <a:r>
              <a:rPr lang="en-GB" sz="4500" b="1" dirty="0" smtClean="0">
                <a:solidFill>
                  <a:schemeClr val="tx1"/>
                </a:solidFill>
              </a:rPr>
              <a:t>April to Aug 2017 </a:t>
            </a:r>
          </a:p>
          <a:p>
            <a:pPr marL="457200" indent="-457200" algn="l">
              <a:buFont typeface="Arial" panose="020B0604020202020204" pitchFamily="34" charset="0"/>
              <a:buChar char="•"/>
            </a:pPr>
            <a:r>
              <a:rPr lang="en-GB" sz="4500" dirty="0" smtClean="0">
                <a:solidFill>
                  <a:schemeClr val="tx1"/>
                </a:solidFill>
              </a:rPr>
              <a:t>Identify long list of priorities for the ‘draft’ well-being plan</a:t>
            </a:r>
          </a:p>
          <a:p>
            <a:pPr marL="457200" indent="-457200" algn="l">
              <a:buFont typeface="Arial" panose="020B0604020202020204" pitchFamily="34" charset="0"/>
              <a:buChar char="•"/>
            </a:pPr>
            <a:r>
              <a:rPr lang="en-GB" sz="4500" dirty="0" smtClean="0">
                <a:solidFill>
                  <a:schemeClr val="tx1"/>
                </a:solidFill>
              </a:rPr>
              <a:t>Phase 3 consultation – to gather feedback on the long list of priorities</a:t>
            </a:r>
          </a:p>
          <a:p>
            <a:pPr algn="l"/>
            <a:r>
              <a:rPr lang="en-GB" sz="4500" b="1" dirty="0" smtClean="0">
                <a:solidFill>
                  <a:schemeClr val="tx1"/>
                </a:solidFill>
              </a:rPr>
              <a:t>Sept 2017 to Feb 2018</a:t>
            </a:r>
          </a:p>
          <a:p>
            <a:pPr marL="457200" indent="-457200" algn="l">
              <a:buFont typeface="Arial" panose="020B0604020202020204" pitchFamily="34" charset="0"/>
              <a:buChar char="•"/>
            </a:pPr>
            <a:r>
              <a:rPr lang="en-GB" sz="4500" dirty="0" smtClean="0">
                <a:solidFill>
                  <a:schemeClr val="tx1"/>
                </a:solidFill>
              </a:rPr>
              <a:t>Prepare ‘draft’ well-being plan</a:t>
            </a:r>
          </a:p>
          <a:p>
            <a:pPr marL="457200" indent="-457200" algn="l">
              <a:buFont typeface="Arial" panose="020B0604020202020204" pitchFamily="34" charset="0"/>
              <a:buChar char="•"/>
            </a:pPr>
            <a:r>
              <a:rPr lang="en-GB" sz="4500" dirty="0" smtClean="0">
                <a:solidFill>
                  <a:schemeClr val="tx1"/>
                </a:solidFill>
              </a:rPr>
              <a:t>Phase 4 consultation – gather feedback on the ‘draft’ well-being plan (12 weeks)</a:t>
            </a:r>
          </a:p>
          <a:p>
            <a:pPr algn="l"/>
            <a:r>
              <a:rPr lang="en-GB" sz="4500" b="1" dirty="0" smtClean="0">
                <a:solidFill>
                  <a:schemeClr val="tx1"/>
                </a:solidFill>
              </a:rPr>
              <a:t>March 2018 onwards</a:t>
            </a:r>
          </a:p>
          <a:p>
            <a:pPr marL="457200" indent="-457200" algn="l">
              <a:buFont typeface="Arial" panose="020B0604020202020204" pitchFamily="34" charset="0"/>
              <a:buChar char="•"/>
            </a:pPr>
            <a:r>
              <a:rPr lang="en-GB" sz="4500" dirty="0" smtClean="0">
                <a:solidFill>
                  <a:schemeClr val="tx1"/>
                </a:solidFill>
              </a:rPr>
              <a:t>Publish ‘final’ well-being plan</a:t>
            </a:r>
          </a:p>
          <a:p>
            <a:pPr marL="457200" indent="-457200" algn="l">
              <a:buFont typeface="Arial" panose="020B0604020202020204" pitchFamily="34" charset="0"/>
              <a:buChar char="•"/>
            </a:pPr>
            <a:r>
              <a:rPr lang="en-GB" sz="4500" dirty="0" smtClean="0">
                <a:solidFill>
                  <a:schemeClr val="tx1"/>
                </a:solidFill>
              </a:rPr>
              <a:t>Ongoing community ‘involvement’ in delivery plan</a:t>
            </a:r>
          </a:p>
          <a:p>
            <a:pPr marL="457200" indent="-457200" algn="l">
              <a:buFont typeface="Arial" panose="020B0604020202020204" pitchFamily="34" charset="0"/>
              <a:buChar char="•"/>
            </a:pPr>
            <a:r>
              <a:rPr lang="en-GB" sz="4500" dirty="0" smtClean="0">
                <a:solidFill>
                  <a:schemeClr val="tx1"/>
                </a:solidFill>
              </a:rPr>
              <a:t>Ongoing community ‘involvement’ in monitoring and evaluation of plan</a:t>
            </a:r>
          </a:p>
        </p:txBody>
      </p:sp>
      <p:sp>
        <p:nvSpPr>
          <p:cNvPr id="5" name="Content Placeholder 2"/>
          <p:cNvSpPr txBox="1">
            <a:spLocks/>
          </p:cNvSpPr>
          <p:nvPr/>
        </p:nvSpPr>
        <p:spPr>
          <a:xfrm>
            <a:off x="1691680" y="332656"/>
            <a:ext cx="511256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Next Steps…</a:t>
            </a:r>
            <a:endParaRPr lang="en-GB" dirty="0">
              <a:solidFill>
                <a:schemeClr val="tx1"/>
              </a:solidFill>
            </a:endParaRPr>
          </a:p>
        </p:txBody>
      </p:sp>
    </p:spTree>
    <p:extLst>
      <p:ext uri="{BB962C8B-B14F-4D97-AF65-F5344CB8AC3E}">
        <p14:creationId xmlns:p14="http://schemas.microsoft.com/office/powerpoint/2010/main" xmlns="" val="45072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Y:\Shared\FIPerformance\PSB\PSB 2016\Branding\PSB gree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196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Y:\Shared\FIPerformance\PSB\PSB 2016\Branding\PSB Branding Eng.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1619672" cy="16196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Y:\Shared\FIPerformance\PSB\PSB 2016\Branding\PSB Branding Welsh.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524328" y="0"/>
            <a:ext cx="1547486" cy="154748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1475656" y="2276872"/>
            <a:ext cx="5040560" cy="3416320"/>
          </a:xfrm>
          <a:prstGeom prst="rect">
            <a:avLst/>
          </a:prstGeom>
          <a:noFill/>
        </p:spPr>
        <p:txBody>
          <a:bodyPr wrap="square" rtlCol="0">
            <a:spAutoFit/>
          </a:bodyPr>
          <a:lstStyle/>
          <a:p>
            <a:endParaRPr lang="en-GB" dirty="0" smtClean="0"/>
          </a:p>
          <a:p>
            <a:pPr marL="342900" indent="-342900">
              <a:buFont typeface="+mj-lt"/>
              <a:buAutoNum type="arabicPeriod"/>
            </a:pPr>
            <a:r>
              <a:rPr lang="en-GB" dirty="0" smtClean="0"/>
              <a:t>Guidance for Community Councils from the Well Being of Future Generations (Wales) Act</a:t>
            </a:r>
          </a:p>
          <a:p>
            <a:pPr marL="342900" indent="-342900">
              <a:buFont typeface="+mj-lt"/>
              <a:buAutoNum type="arabicPeriod"/>
            </a:pPr>
            <a:endParaRPr lang="en-GB" dirty="0"/>
          </a:p>
          <a:p>
            <a:pPr marL="342900" indent="-342900">
              <a:buFont typeface="+mj-lt"/>
              <a:buAutoNum type="arabicPeriod"/>
            </a:pPr>
            <a:r>
              <a:rPr lang="en-GB" dirty="0" smtClean="0"/>
              <a:t>A Community Council representative on the Wrexham PSB</a:t>
            </a:r>
          </a:p>
          <a:p>
            <a:pPr marL="342900" indent="-342900">
              <a:buFont typeface="+mj-lt"/>
              <a:buAutoNum type="arabicPeriod"/>
            </a:pPr>
            <a:endParaRPr lang="en-GB" dirty="0" smtClean="0"/>
          </a:p>
          <a:p>
            <a:pPr marL="342900" indent="-342900">
              <a:buFont typeface="+mj-lt"/>
              <a:buAutoNum type="arabicPeriod"/>
            </a:pPr>
            <a:r>
              <a:rPr lang="en-GB" dirty="0" smtClean="0"/>
              <a:t>Update </a:t>
            </a:r>
            <a:r>
              <a:rPr lang="en-GB" dirty="0"/>
              <a:t>on the work of Wrexham Public Services Board (PSB) meeting their requirements of the Well Being of Future Generations (Wales) Act</a:t>
            </a:r>
          </a:p>
          <a:p>
            <a:pPr marL="342900" indent="-342900">
              <a:buFont typeface="+mj-lt"/>
              <a:buAutoNum type="arabicPeriod"/>
            </a:pPr>
            <a:endParaRPr lang="en-GB" dirty="0"/>
          </a:p>
          <a:p>
            <a:pPr marL="342900" indent="-342900">
              <a:buFont typeface="+mj-lt"/>
              <a:buAutoNum type="arabicPeriod"/>
            </a:pPr>
            <a:endParaRPr lang="en-GB" dirty="0"/>
          </a:p>
        </p:txBody>
      </p:sp>
      <p:sp>
        <p:nvSpPr>
          <p:cNvPr id="3" name="TextBox 2"/>
          <p:cNvSpPr txBox="1"/>
          <p:nvPr/>
        </p:nvSpPr>
        <p:spPr>
          <a:xfrm>
            <a:off x="2843808" y="548680"/>
            <a:ext cx="2664296" cy="646331"/>
          </a:xfrm>
          <a:prstGeom prst="rect">
            <a:avLst/>
          </a:prstGeom>
          <a:noFill/>
        </p:spPr>
        <p:txBody>
          <a:bodyPr wrap="square" rtlCol="0">
            <a:spAutoFit/>
          </a:bodyPr>
          <a:lstStyle/>
          <a:p>
            <a:pPr algn="ctr"/>
            <a:r>
              <a:rPr lang="en-GB" sz="3600" b="1" dirty="0" smtClean="0"/>
              <a:t>Introduction</a:t>
            </a:r>
            <a:endParaRPr lang="en-GB" sz="3600" b="1" dirty="0"/>
          </a:p>
        </p:txBody>
      </p:sp>
    </p:spTree>
    <p:extLst>
      <p:ext uri="{BB962C8B-B14F-4D97-AF65-F5344CB8AC3E}">
        <p14:creationId xmlns:p14="http://schemas.microsoft.com/office/powerpoint/2010/main" xmlns="" val="138563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Y:\Shared\FIPerformance\PSB\PSB 2016\Branding\PSB gree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196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Y:\Shared\FIPerformance\PSB\PSB 2016\Branding\PSB Branding Eng.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1619672" cy="16196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Y:\Shared\FIPerformance\PSB\PSB 2016\Branding\PSB Branding Welsh.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524328" y="0"/>
            <a:ext cx="1547486" cy="154748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1907704" y="185092"/>
            <a:ext cx="4824536" cy="954107"/>
          </a:xfrm>
          <a:prstGeom prst="rect">
            <a:avLst/>
          </a:prstGeom>
          <a:noFill/>
        </p:spPr>
        <p:txBody>
          <a:bodyPr wrap="square" rtlCol="0">
            <a:spAutoFit/>
          </a:bodyPr>
          <a:lstStyle/>
          <a:p>
            <a:pPr algn="ctr"/>
            <a:r>
              <a:rPr lang="en-GB" sz="2800" b="1" dirty="0" smtClean="0"/>
              <a:t>The Well Being of Future Generations (Wales) Act 2015</a:t>
            </a:r>
            <a:endParaRPr lang="en-GB" sz="2800" b="1" dirty="0"/>
          </a:p>
        </p:txBody>
      </p:sp>
      <p:pic>
        <p:nvPicPr>
          <p:cNvPr id="7" name="Picture 2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24128" y="1637693"/>
            <a:ext cx="3191718" cy="28946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5" name="Picture 1"/>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900608" y="5814218"/>
            <a:ext cx="309721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Picture 1"/>
          <p:cNvPicPr>
            <a:picLocks noChangeAspect="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607060" y="5805621"/>
            <a:ext cx="3309938" cy="1101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Picture 2"/>
          <p:cNvPicPr>
            <a:picLocks noChangeAspect="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916237" y="5796681"/>
            <a:ext cx="3311525" cy="1103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 name="Picture 1"/>
          <p:cNvPicPr>
            <a:picLocks noChangeAspect="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067040" y="5802312"/>
            <a:ext cx="3168651" cy="1055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 name="Picture 2"/>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6732240" y="5740007"/>
            <a:ext cx="3335338" cy="1111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 name="TextBox 20"/>
          <p:cNvSpPr txBox="1"/>
          <p:nvPr/>
        </p:nvSpPr>
        <p:spPr>
          <a:xfrm>
            <a:off x="125623" y="5555063"/>
            <a:ext cx="1368425" cy="369887"/>
          </a:xfrm>
          <a:prstGeom prst="rect">
            <a:avLst/>
          </a:prstGeom>
          <a:noFill/>
        </p:spPr>
        <p:txBody>
          <a:bodyPr>
            <a:spAutoFit/>
          </a:bodyPr>
          <a:lstStyle/>
          <a:p>
            <a:pPr fontAlgn="auto">
              <a:spcBef>
                <a:spcPts val="0"/>
              </a:spcBef>
              <a:spcAft>
                <a:spcPts val="0"/>
              </a:spcAft>
              <a:defRPr/>
            </a:pPr>
            <a:r>
              <a:rPr lang="en-GB" b="1" dirty="0">
                <a:solidFill>
                  <a:srgbClr val="048C86"/>
                </a:solidFill>
                <a:latin typeface="+mn-lt"/>
                <a:cs typeface="Arial" panose="020B0604020202020204" pitchFamily="34" charset="0"/>
              </a:rPr>
              <a:t>Long-term</a:t>
            </a:r>
            <a:endParaRPr lang="en-GB" sz="1400" b="1" dirty="0">
              <a:solidFill>
                <a:srgbClr val="048C86"/>
              </a:solidFill>
              <a:latin typeface="+mn-lt"/>
              <a:cs typeface="Arial" panose="020B0604020202020204" pitchFamily="34" charset="0"/>
            </a:endParaRPr>
          </a:p>
        </p:txBody>
      </p:sp>
      <p:sp>
        <p:nvSpPr>
          <p:cNvPr id="22" name="TextBox 21"/>
          <p:cNvSpPr txBox="1"/>
          <p:nvPr/>
        </p:nvSpPr>
        <p:spPr>
          <a:xfrm>
            <a:off x="1681219" y="5562766"/>
            <a:ext cx="1368425" cy="369332"/>
          </a:xfrm>
          <a:prstGeom prst="rect">
            <a:avLst/>
          </a:prstGeom>
          <a:noFill/>
        </p:spPr>
        <p:txBody>
          <a:bodyPr>
            <a:spAutoFit/>
          </a:bodyPr>
          <a:lstStyle/>
          <a:p>
            <a:pPr fontAlgn="auto">
              <a:spcBef>
                <a:spcPts val="0"/>
              </a:spcBef>
              <a:spcAft>
                <a:spcPts val="0"/>
              </a:spcAft>
              <a:defRPr/>
            </a:pPr>
            <a:r>
              <a:rPr lang="en-GB" b="1" dirty="0" smtClean="0">
                <a:solidFill>
                  <a:srgbClr val="048C86"/>
                </a:solidFill>
                <a:cs typeface="Arial" panose="020B0604020202020204" pitchFamily="34" charset="0"/>
              </a:rPr>
              <a:t>Involvement</a:t>
            </a:r>
            <a:endParaRPr lang="en-GB" sz="1400" b="1" dirty="0">
              <a:solidFill>
                <a:srgbClr val="048C86"/>
              </a:solidFill>
              <a:latin typeface="+mn-lt"/>
              <a:cs typeface="Arial" panose="020B0604020202020204" pitchFamily="34" charset="0"/>
            </a:endParaRPr>
          </a:p>
        </p:txBody>
      </p:sp>
      <p:sp>
        <p:nvSpPr>
          <p:cNvPr id="23" name="TextBox 22"/>
          <p:cNvSpPr txBox="1"/>
          <p:nvPr/>
        </p:nvSpPr>
        <p:spPr>
          <a:xfrm>
            <a:off x="3916998" y="5562766"/>
            <a:ext cx="1591106" cy="369332"/>
          </a:xfrm>
          <a:prstGeom prst="rect">
            <a:avLst/>
          </a:prstGeom>
          <a:noFill/>
        </p:spPr>
        <p:txBody>
          <a:bodyPr wrap="square">
            <a:spAutoFit/>
          </a:bodyPr>
          <a:lstStyle/>
          <a:p>
            <a:pPr fontAlgn="auto">
              <a:spcBef>
                <a:spcPts val="0"/>
              </a:spcBef>
              <a:spcAft>
                <a:spcPts val="0"/>
              </a:spcAft>
              <a:defRPr/>
            </a:pPr>
            <a:r>
              <a:rPr lang="en-GB" b="1" dirty="0" smtClean="0">
                <a:solidFill>
                  <a:srgbClr val="048C86"/>
                </a:solidFill>
                <a:cs typeface="Arial" panose="020B0604020202020204" pitchFamily="34" charset="0"/>
              </a:rPr>
              <a:t>Collaboration</a:t>
            </a:r>
            <a:endParaRPr lang="en-GB" sz="1400" b="1" dirty="0">
              <a:solidFill>
                <a:srgbClr val="048C86"/>
              </a:solidFill>
              <a:latin typeface="+mn-lt"/>
              <a:cs typeface="Arial" panose="020B0604020202020204" pitchFamily="34" charset="0"/>
            </a:endParaRPr>
          </a:p>
        </p:txBody>
      </p:sp>
      <p:sp>
        <p:nvSpPr>
          <p:cNvPr id="24" name="TextBox 23"/>
          <p:cNvSpPr txBox="1"/>
          <p:nvPr/>
        </p:nvSpPr>
        <p:spPr>
          <a:xfrm>
            <a:off x="5976156" y="5522519"/>
            <a:ext cx="1368425" cy="369332"/>
          </a:xfrm>
          <a:prstGeom prst="rect">
            <a:avLst/>
          </a:prstGeom>
          <a:noFill/>
        </p:spPr>
        <p:txBody>
          <a:bodyPr>
            <a:spAutoFit/>
          </a:bodyPr>
          <a:lstStyle/>
          <a:p>
            <a:pPr fontAlgn="auto">
              <a:spcBef>
                <a:spcPts val="0"/>
              </a:spcBef>
              <a:spcAft>
                <a:spcPts val="0"/>
              </a:spcAft>
              <a:defRPr/>
            </a:pPr>
            <a:r>
              <a:rPr lang="en-GB" b="1" dirty="0" smtClean="0">
                <a:solidFill>
                  <a:srgbClr val="048C86"/>
                </a:solidFill>
                <a:cs typeface="Arial" panose="020B0604020202020204" pitchFamily="34" charset="0"/>
              </a:rPr>
              <a:t>Prevention</a:t>
            </a:r>
            <a:endParaRPr lang="en-GB" sz="1400" b="1" dirty="0">
              <a:solidFill>
                <a:srgbClr val="048C86"/>
              </a:solidFill>
              <a:latin typeface="+mn-lt"/>
              <a:cs typeface="Arial" panose="020B0604020202020204" pitchFamily="34" charset="0"/>
            </a:endParaRPr>
          </a:p>
        </p:txBody>
      </p:sp>
      <p:sp>
        <p:nvSpPr>
          <p:cNvPr id="25" name="TextBox 24"/>
          <p:cNvSpPr txBox="1"/>
          <p:nvPr/>
        </p:nvSpPr>
        <p:spPr>
          <a:xfrm>
            <a:off x="7703389" y="5562766"/>
            <a:ext cx="1368425" cy="369332"/>
          </a:xfrm>
          <a:prstGeom prst="rect">
            <a:avLst/>
          </a:prstGeom>
          <a:noFill/>
        </p:spPr>
        <p:txBody>
          <a:bodyPr>
            <a:spAutoFit/>
          </a:bodyPr>
          <a:lstStyle/>
          <a:p>
            <a:pPr fontAlgn="auto">
              <a:spcBef>
                <a:spcPts val="0"/>
              </a:spcBef>
              <a:spcAft>
                <a:spcPts val="0"/>
              </a:spcAft>
              <a:defRPr/>
            </a:pPr>
            <a:r>
              <a:rPr lang="en-GB" b="1" dirty="0" smtClean="0">
                <a:solidFill>
                  <a:srgbClr val="048C86"/>
                </a:solidFill>
                <a:cs typeface="Arial" panose="020B0604020202020204" pitchFamily="34" charset="0"/>
              </a:rPr>
              <a:t>Integration</a:t>
            </a:r>
            <a:endParaRPr lang="en-GB" sz="1400" b="1" dirty="0">
              <a:solidFill>
                <a:srgbClr val="048C86"/>
              </a:solidFill>
              <a:latin typeface="+mn-lt"/>
              <a:cs typeface="Arial" panose="020B0604020202020204" pitchFamily="34" charset="0"/>
            </a:endParaRPr>
          </a:p>
        </p:txBody>
      </p:sp>
      <p:sp>
        <p:nvSpPr>
          <p:cNvPr id="27" name="TextBox 26"/>
          <p:cNvSpPr txBox="1"/>
          <p:nvPr/>
        </p:nvSpPr>
        <p:spPr>
          <a:xfrm>
            <a:off x="323528" y="1626685"/>
            <a:ext cx="5544616" cy="2554545"/>
          </a:xfrm>
          <a:prstGeom prst="rect">
            <a:avLst/>
          </a:prstGeom>
          <a:noFill/>
        </p:spPr>
        <p:txBody>
          <a:bodyPr wrap="square">
            <a:spAutoFit/>
          </a:bodyPr>
          <a:lstStyle/>
          <a:p>
            <a:pPr fontAlgn="base">
              <a:spcBef>
                <a:spcPct val="0"/>
              </a:spcBef>
              <a:spcAft>
                <a:spcPct val="0"/>
              </a:spcAft>
              <a:defRPr/>
            </a:pPr>
            <a:r>
              <a:rPr lang="en-GB" sz="2000" dirty="0">
                <a:cs typeface="Arial" panose="020B0604020202020204" pitchFamily="34" charset="0"/>
              </a:rPr>
              <a:t>The process of improving </a:t>
            </a:r>
            <a:r>
              <a:rPr lang="en-GB" sz="2000" dirty="0" smtClean="0">
                <a:cs typeface="Arial" panose="020B0604020202020204" pitchFamily="34" charset="0"/>
              </a:rPr>
              <a:t>the:</a:t>
            </a:r>
          </a:p>
          <a:p>
            <a:pPr marL="342900" indent="-342900" fontAlgn="base">
              <a:spcBef>
                <a:spcPct val="0"/>
              </a:spcBef>
              <a:spcAft>
                <a:spcPct val="0"/>
              </a:spcAft>
              <a:buFont typeface="Arial" panose="020B0604020202020204" pitchFamily="34" charset="0"/>
              <a:buChar char="•"/>
              <a:defRPr/>
            </a:pPr>
            <a:r>
              <a:rPr lang="en-GB" sz="2000" dirty="0" smtClean="0">
                <a:cs typeface="Arial" panose="020B0604020202020204" pitchFamily="34" charset="0"/>
              </a:rPr>
              <a:t>Economic</a:t>
            </a:r>
          </a:p>
          <a:p>
            <a:pPr marL="342900" indent="-342900" fontAlgn="base">
              <a:spcBef>
                <a:spcPct val="0"/>
              </a:spcBef>
              <a:spcAft>
                <a:spcPct val="0"/>
              </a:spcAft>
              <a:buFont typeface="Arial" panose="020B0604020202020204" pitchFamily="34" charset="0"/>
              <a:buChar char="•"/>
              <a:defRPr/>
            </a:pPr>
            <a:r>
              <a:rPr lang="en-GB" sz="2000" dirty="0" smtClean="0">
                <a:cs typeface="Arial" panose="020B0604020202020204" pitchFamily="34" charset="0"/>
              </a:rPr>
              <a:t>Social</a:t>
            </a:r>
          </a:p>
          <a:p>
            <a:pPr marL="342900" indent="-342900" fontAlgn="base">
              <a:spcBef>
                <a:spcPct val="0"/>
              </a:spcBef>
              <a:spcAft>
                <a:spcPct val="0"/>
              </a:spcAft>
              <a:buFont typeface="Arial" panose="020B0604020202020204" pitchFamily="34" charset="0"/>
              <a:buChar char="•"/>
              <a:defRPr/>
            </a:pPr>
            <a:r>
              <a:rPr lang="en-GB" sz="2000" dirty="0" smtClean="0">
                <a:cs typeface="Arial" panose="020B0604020202020204" pitchFamily="34" charset="0"/>
              </a:rPr>
              <a:t>Environmental</a:t>
            </a:r>
          </a:p>
          <a:p>
            <a:pPr marL="342900" indent="-342900" fontAlgn="base">
              <a:spcBef>
                <a:spcPct val="0"/>
              </a:spcBef>
              <a:spcAft>
                <a:spcPct val="0"/>
              </a:spcAft>
              <a:buFont typeface="Arial" panose="020B0604020202020204" pitchFamily="34" charset="0"/>
              <a:buChar char="•"/>
              <a:defRPr/>
            </a:pPr>
            <a:r>
              <a:rPr lang="en-GB" sz="2000" dirty="0" smtClean="0">
                <a:cs typeface="Arial" panose="020B0604020202020204" pitchFamily="34" charset="0"/>
              </a:rPr>
              <a:t>Cultural</a:t>
            </a:r>
          </a:p>
          <a:p>
            <a:pPr fontAlgn="base">
              <a:spcBef>
                <a:spcPct val="0"/>
              </a:spcBef>
              <a:spcAft>
                <a:spcPct val="0"/>
              </a:spcAft>
              <a:defRPr/>
            </a:pPr>
            <a:r>
              <a:rPr lang="en-GB" sz="2000" dirty="0" smtClean="0">
                <a:cs typeface="Arial" panose="020B0604020202020204" pitchFamily="34" charset="0"/>
              </a:rPr>
              <a:t>well-being </a:t>
            </a:r>
            <a:r>
              <a:rPr lang="en-GB" sz="2000" dirty="0">
                <a:cs typeface="Arial" panose="020B0604020202020204" pitchFamily="34" charset="0"/>
              </a:rPr>
              <a:t>of </a:t>
            </a:r>
            <a:r>
              <a:rPr lang="en-GB" sz="2000" dirty="0" smtClean="0">
                <a:cs typeface="Arial" panose="020B0604020202020204" pitchFamily="34" charset="0"/>
              </a:rPr>
              <a:t>Wales by  taking action in accordance with </a:t>
            </a:r>
            <a:r>
              <a:rPr lang="en-GB" sz="2000" dirty="0">
                <a:cs typeface="Arial" panose="020B0604020202020204" pitchFamily="34" charset="0"/>
              </a:rPr>
              <a:t>the </a:t>
            </a:r>
            <a:r>
              <a:rPr lang="en-GB" sz="2000" b="1" dirty="0">
                <a:cs typeface="Arial" panose="020B0604020202020204" pitchFamily="34" charset="0"/>
              </a:rPr>
              <a:t>sustainable development principle </a:t>
            </a:r>
            <a:r>
              <a:rPr lang="en-GB" sz="2000" dirty="0">
                <a:cs typeface="Arial" panose="020B0604020202020204" pitchFamily="34" charset="0"/>
              </a:rPr>
              <a:t>aimed at </a:t>
            </a:r>
            <a:r>
              <a:rPr lang="en-GB" sz="2000" dirty="0" smtClean="0">
                <a:cs typeface="Arial" panose="020B0604020202020204" pitchFamily="34" charset="0"/>
              </a:rPr>
              <a:t>achieving </a:t>
            </a:r>
            <a:r>
              <a:rPr lang="en-GB" sz="2000" dirty="0">
                <a:cs typeface="Arial" panose="020B0604020202020204" pitchFamily="34" charset="0"/>
              </a:rPr>
              <a:t>the well-being goals. </a:t>
            </a:r>
          </a:p>
        </p:txBody>
      </p:sp>
      <p:sp>
        <p:nvSpPr>
          <p:cNvPr id="6" name="TextBox 5"/>
          <p:cNvSpPr txBox="1"/>
          <p:nvPr/>
        </p:nvSpPr>
        <p:spPr>
          <a:xfrm>
            <a:off x="-24056" y="4532321"/>
            <a:ext cx="9095870" cy="1015663"/>
          </a:xfrm>
          <a:prstGeom prst="rect">
            <a:avLst/>
          </a:prstGeom>
          <a:noFill/>
        </p:spPr>
        <p:txBody>
          <a:bodyPr wrap="square" rtlCol="0">
            <a:spAutoFit/>
          </a:bodyPr>
          <a:lstStyle/>
          <a:p>
            <a:pPr algn="ctr"/>
            <a:r>
              <a:rPr lang="en-GB" sz="2000" b="1" dirty="0" smtClean="0"/>
              <a:t>The sustainable development principle: </a:t>
            </a:r>
            <a:r>
              <a:rPr lang="en-GB" sz="2000" dirty="0" smtClean="0"/>
              <a:t>Ensure the needs of the present are met without compromising the ability of future generations to meet their own needs.  A public body must take into account: </a:t>
            </a:r>
            <a:endParaRPr lang="en-GB" sz="2000" dirty="0"/>
          </a:p>
        </p:txBody>
      </p:sp>
    </p:spTree>
    <p:extLst>
      <p:ext uri="{BB962C8B-B14F-4D97-AF65-F5344CB8AC3E}">
        <p14:creationId xmlns:p14="http://schemas.microsoft.com/office/powerpoint/2010/main" xmlns="" val="8032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Y:\Shared\FIPerformance\PSB\PSB 2016\Branding\PSB gree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196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Y:\Shared\FIPerformance\PSB\PSB 2016\Branding\PSB Branding Eng.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1619672" cy="16196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Y:\Shared\FIPerformance\PSB\PSB 2016\Branding\PSB Branding Welsh.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524328" y="0"/>
            <a:ext cx="1547486" cy="1547486"/>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7"/>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866574" y="192321"/>
            <a:ext cx="3492500" cy="11628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251520" y="1859340"/>
            <a:ext cx="8568952" cy="4685898"/>
          </a:xfrm>
          <a:prstGeom prst="rect">
            <a:avLst/>
          </a:prstGeom>
        </p:spPr>
        <p:txBody>
          <a:bodyPr wrap="square">
            <a:spAutoFit/>
          </a:bodyPr>
          <a:lstStyle/>
          <a:p>
            <a:pPr marL="457200" indent="-457200" fontAlgn="base">
              <a:spcBef>
                <a:spcPct val="0"/>
              </a:spcBef>
              <a:spcAft>
                <a:spcPct val="0"/>
              </a:spcAft>
              <a:buFont typeface="Arial" panose="020B0604020202020204" pitchFamily="34" charset="0"/>
              <a:buChar char="•"/>
              <a:defRPr/>
            </a:pPr>
            <a:r>
              <a:rPr lang="en-GB" dirty="0" smtClean="0">
                <a:cs typeface="Arial" panose="020B0604020202020204" pitchFamily="34" charset="0"/>
              </a:rPr>
              <a:t>New Body: the PSB with collective duties:</a:t>
            </a:r>
          </a:p>
          <a:p>
            <a:pPr marL="457200" indent="-457200" fontAlgn="base">
              <a:spcBef>
                <a:spcPct val="0"/>
              </a:spcBef>
              <a:spcAft>
                <a:spcPct val="0"/>
              </a:spcAft>
              <a:buFont typeface="Arial" panose="020B0604020202020204" pitchFamily="34" charset="0"/>
              <a:buChar char="•"/>
              <a:defRPr/>
            </a:pPr>
            <a:endParaRPr lang="en-GB" dirty="0">
              <a:cs typeface="Arial" panose="020B0604020202020204" pitchFamily="34" charset="0"/>
            </a:endParaRPr>
          </a:p>
          <a:p>
            <a:pPr algn="ctr" fontAlgn="base">
              <a:spcBef>
                <a:spcPct val="0"/>
              </a:spcBef>
              <a:spcAft>
                <a:spcPct val="0"/>
              </a:spcAft>
              <a:defRPr/>
            </a:pPr>
            <a:r>
              <a:rPr lang="en-GB" dirty="0">
                <a:cs typeface="Arial" panose="020B0604020202020204" pitchFamily="34" charset="0"/>
                <a:hlinkClick r:id="rId7"/>
              </a:rPr>
              <a:t>www.wrexhampsb.org</a:t>
            </a:r>
            <a:endParaRPr lang="en-GB" dirty="0">
              <a:cs typeface="Arial" panose="020B0604020202020204" pitchFamily="34" charset="0"/>
            </a:endParaRPr>
          </a:p>
          <a:p>
            <a:pPr fontAlgn="base">
              <a:spcBef>
                <a:spcPct val="0"/>
              </a:spcBef>
              <a:spcAft>
                <a:spcPct val="0"/>
              </a:spcAft>
              <a:defRPr/>
            </a:pPr>
            <a:endParaRPr lang="en-GB" dirty="0" smtClean="0">
              <a:cs typeface="Arial" panose="020B0604020202020204" pitchFamily="34" charset="0"/>
            </a:endParaRPr>
          </a:p>
          <a:p>
            <a:pPr fontAlgn="base">
              <a:spcBef>
                <a:spcPct val="0"/>
              </a:spcBef>
              <a:spcAft>
                <a:spcPct val="0"/>
              </a:spcAft>
              <a:defRPr/>
            </a:pPr>
            <a:r>
              <a:rPr lang="en-GB" b="1" dirty="0" smtClean="0">
                <a:cs typeface="Arial" panose="020B0604020202020204" pitchFamily="34" charset="0"/>
              </a:rPr>
              <a:t>Membership </a:t>
            </a:r>
            <a:r>
              <a:rPr lang="en-GB" b="1" dirty="0">
                <a:cs typeface="Arial" panose="020B0604020202020204" pitchFamily="34" charset="0"/>
              </a:rPr>
              <a:t>of the PSB:</a:t>
            </a:r>
          </a:p>
          <a:p>
            <a:pPr marL="285750" indent="-285750" fontAlgn="base">
              <a:spcBef>
                <a:spcPct val="0"/>
              </a:spcBef>
              <a:spcAft>
                <a:spcPct val="0"/>
              </a:spcAft>
              <a:buFont typeface="Arial" panose="020B0604020202020204" pitchFamily="34" charset="0"/>
              <a:buChar char="•"/>
              <a:defRPr/>
            </a:pPr>
            <a:r>
              <a:rPr lang="en-GB" dirty="0">
                <a:cs typeface="Arial" panose="020B0604020202020204" pitchFamily="34" charset="0"/>
              </a:rPr>
              <a:t>Statutory: WCBC, BCUHB, NRW and NWFRS</a:t>
            </a:r>
          </a:p>
          <a:p>
            <a:pPr marL="285750" indent="-285750" fontAlgn="base">
              <a:spcBef>
                <a:spcPct val="0"/>
              </a:spcBef>
              <a:spcAft>
                <a:spcPct val="0"/>
              </a:spcAft>
              <a:buFont typeface="Arial" panose="020B0604020202020204" pitchFamily="34" charset="0"/>
              <a:buChar char="•"/>
              <a:defRPr/>
            </a:pPr>
            <a:r>
              <a:rPr lang="en-GB" dirty="0">
                <a:cs typeface="Arial" panose="020B0604020202020204" pitchFamily="34" charset="0"/>
              </a:rPr>
              <a:t>Invited: North Wales Police, PCC, WG, Probation, AVOW</a:t>
            </a:r>
          </a:p>
          <a:p>
            <a:pPr marL="285750" indent="-285750" fontAlgn="base">
              <a:spcBef>
                <a:spcPct val="0"/>
              </a:spcBef>
              <a:spcAft>
                <a:spcPct val="0"/>
              </a:spcAft>
              <a:buFont typeface="Arial" panose="020B0604020202020204" pitchFamily="34" charset="0"/>
              <a:buChar char="•"/>
              <a:defRPr/>
            </a:pPr>
            <a:r>
              <a:rPr lang="en-GB" dirty="0">
                <a:cs typeface="Arial" panose="020B0604020202020204" pitchFamily="34" charset="0"/>
              </a:rPr>
              <a:t>Other: Coleg Cambria, Glyndwr University </a:t>
            </a:r>
          </a:p>
          <a:p>
            <a:pPr fontAlgn="base">
              <a:spcBef>
                <a:spcPct val="0"/>
              </a:spcBef>
              <a:spcAft>
                <a:spcPct val="0"/>
              </a:spcAft>
              <a:defRPr/>
            </a:pPr>
            <a:endParaRPr lang="en-GB" dirty="0">
              <a:cs typeface="Arial" panose="020B0604020202020204" pitchFamily="34" charset="0"/>
            </a:endParaRPr>
          </a:p>
          <a:p>
            <a:pPr fontAlgn="base">
              <a:spcBef>
                <a:spcPct val="0"/>
              </a:spcBef>
              <a:spcAft>
                <a:spcPct val="0"/>
              </a:spcAft>
              <a:defRPr/>
            </a:pPr>
            <a:endParaRPr lang="en-GB" b="1" dirty="0" smtClean="0">
              <a:cs typeface="Arial" panose="020B0604020202020204" pitchFamily="34" charset="0"/>
            </a:endParaRPr>
          </a:p>
          <a:p>
            <a:pPr fontAlgn="base">
              <a:spcBef>
                <a:spcPct val="0"/>
              </a:spcBef>
              <a:spcAft>
                <a:spcPct val="0"/>
              </a:spcAft>
              <a:defRPr/>
            </a:pPr>
            <a:r>
              <a:rPr lang="en-GB" b="1" dirty="0" smtClean="0">
                <a:cs typeface="Arial" panose="020B0604020202020204" pitchFamily="34" charset="0"/>
              </a:rPr>
              <a:t>To </a:t>
            </a:r>
            <a:r>
              <a:rPr lang="en-GB" b="1" dirty="0">
                <a:cs typeface="Arial" panose="020B0604020202020204" pitchFamily="34" charset="0"/>
              </a:rPr>
              <a:t>improve the </a:t>
            </a:r>
            <a:r>
              <a:rPr lang="en-GB" b="1" dirty="0" smtClean="0">
                <a:cs typeface="Arial" panose="020B0604020202020204" pitchFamily="34" charset="0"/>
              </a:rPr>
              <a:t>well-being </a:t>
            </a:r>
            <a:r>
              <a:rPr lang="en-GB" b="1" dirty="0">
                <a:cs typeface="Arial" panose="020B0604020202020204" pitchFamily="34" charset="0"/>
              </a:rPr>
              <a:t>of its area by:</a:t>
            </a:r>
          </a:p>
          <a:p>
            <a:pPr marL="457200" indent="-457200" fontAlgn="base">
              <a:spcBef>
                <a:spcPct val="0"/>
              </a:spcBef>
              <a:spcAft>
                <a:spcPct val="0"/>
              </a:spcAft>
              <a:buFont typeface="Arial" panose="020B0604020202020204" pitchFamily="34" charset="0"/>
              <a:buChar char="•"/>
              <a:defRPr/>
            </a:pPr>
            <a:r>
              <a:rPr lang="en-GB" dirty="0" smtClean="0">
                <a:cs typeface="Arial" panose="020B0604020202020204" pitchFamily="34" charset="0"/>
              </a:rPr>
              <a:t>Undertaking a well being assessment for Wrexham (By March 2017)</a:t>
            </a:r>
            <a:endParaRPr lang="en-GB" dirty="0">
              <a:cs typeface="Arial" panose="020B0604020202020204" pitchFamily="34" charset="0"/>
            </a:endParaRPr>
          </a:p>
          <a:p>
            <a:pPr marL="457200" indent="-457200" fontAlgn="base">
              <a:spcBef>
                <a:spcPct val="0"/>
              </a:spcBef>
              <a:spcAft>
                <a:spcPct val="0"/>
              </a:spcAft>
              <a:buFont typeface="Arial" panose="020B0604020202020204" pitchFamily="34" charset="0"/>
              <a:buChar char="•"/>
              <a:defRPr/>
            </a:pPr>
            <a:r>
              <a:rPr lang="en-GB" dirty="0" smtClean="0">
                <a:cs typeface="Arial" panose="020B0604020202020204" pitchFamily="34" charset="0"/>
              </a:rPr>
              <a:t>Agree a well being plan for Wrexham (By March 2018)</a:t>
            </a:r>
            <a:endParaRPr lang="en-GB" dirty="0">
              <a:cs typeface="Arial" panose="020B0604020202020204" pitchFamily="34" charset="0"/>
            </a:endParaRPr>
          </a:p>
          <a:p>
            <a:pPr marL="457200" indent="-457200" fontAlgn="base">
              <a:spcBef>
                <a:spcPct val="0"/>
              </a:spcBef>
              <a:spcAft>
                <a:spcPct val="0"/>
              </a:spcAft>
              <a:buFont typeface="Arial" panose="020B0604020202020204" pitchFamily="34" charset="0"/>
              <a:buChar char="•"/>
              <a:defRPr/>
            </a:pPr>
            <a:r>
              <a:rPr lang="en-GB" dirty="0" smtClean="0">
                <a:cs typeface="Arial" panose="020B0604020202020204" pitchFamily="34" charset="0"/>
              </a:rPr>
              <a:t>Publish an annual report on (ongoing from March 2019)</a:t>
            </a:r>
          </a:p>
          <a:p>
            <a:pPr marL="457200" indent="-457200" fontAlgn="base">
              <a:spcBef>
                <a:spcPct val="0"/>
              </a:spcBef>
              <a:spcAft>
                <a:spcPct val="0"/>
              </a:spcAft>
              <a:buFont typeface="Arial" panose="020B0604020202020204" pitchFamily="34" charset="0"/>
              <a:buChar char="•"/>
              <a:defRPr/>
            </a:pPr>
            <a:endParaRPr lang="en-GB" dirty="0">
              <a:cs typeface="Arial" panose="020B0604020202020204" pitchFamily="34" charset="0"/>
            </a:endParaRPr>
          </a:p>
          <a:p>
            <a:pPr fontAlgn="base">
              <a:spcBef>
                <a:spcPct val="0"/>
              </a:spcBef>
              <a:spcAft>
                <a:spcPct val="0"/>
              </a:spcAft>
              <a:defRPr/>
            </a:pPr>
            <a:endParaRPr lang="en-GB" dirty="0" smtClean="0">
              <a:cs typeface="Arial" panose="020B0604020202020204" pitchFamily="34" charset="0"/>
            </a:endParaRPr>
          </a:p>
          <a:p>
            <a:pPr marL="457200" indent="-457200" fontAlgn="base">
              <a:spcBef>
                <a:spcPct val="0"/>
              </a:spcBef>
              <a:spcAft>
                <a:spcPct val="0"/>
              </a:spcAft>
              <a:buFont typeface="Arial" panose="020B0604020202020204" pitchFamily="34" charset="0"/>
              <a:buChar char="•"/>
              <a:defRPr/>
            </a:pPr>
            <a:endParaRPr lang="en-GB" sz="1050" dirty="0">
              <a:cs typeface="Arial" panose="020B0604020202020204" pitchFamily="34" charset="0"/>
            </a:endParaRPr>
          </a:p>
        </p:txBody>
      </p:sp>
    </p:spTree>
    <p:extLst>
      <p:ext uri="{BB962C8B-B14F-4D97-AF65-F5344CB8AC3E}">
        <p14:creationId xmlns:p14="http://schemas.microsoft.com/office/powerpoint/2010/main" xmlns="" val="1383756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Y:\Shared\FIPerformance\PSB\PSB 2016\Branding\PSB gree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6196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Y:\Shared\FIPerformance\PSB\PSB 2016\Branding\PSB Branding Eng.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1619672" cy="16196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Y:\Shared\FIPerformance\PSB\PSB 2016\Branding\PSB Branding Welsh.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524328" y="0"/>
            <a:ext cx="1547486" cy="154748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2286000" y="332656"/>
            <a:ext cx="4572000" cy="1200329"/>
          </a:xfrm>
          <a:prstGeom prst="rect">
            <a:avLst/>
          </a:prstGeom>
        </p:spPr>
        <p:txBody>
          <a:bodyPr>
            <a:spAutoFit/>
          </a:bodyPr>
          <a:lstStyle/>
          <a:p>
            <a:pPr algn="ctr"/>
            <a:r>
              <a:rPr lang="en-GB" sz="2400" b="1" dirty="0"/>
              <a:t>Guidance for Community Councils from the Well Being of Future Generations (Wales) Act</a:t>
            </a:r>
          </a:p>
        </p:txBody>
      </p:sp>
      <p:sp>
        <p:nvSpPr>
          <p:cNvPr id="7" name="TextBox 6"/>
          <p:cNvSpPr txBox="1"/>
          <p:nvPr/>
        </p:nvSpPr>
        <p:spPr>
          <a:xfrm>
            <a:off x="251520" y="1983026"/>
            <a:ext cx="7920880" cy="4524315"/>
          </a:xfrm>
          <a:prstGeom prst="rect">
            <a:avLst/>
          </a:prstGeom>
          <a:noFill/>
        </p:spPr>
        <p:txBody>
          <a:bodyPr wrap="square" rtlCol="0">
            <a:spAutoFit/>
          </a:bodyPr>
          <a:lstStyle/>
          <a:p>
            <a:pPr marL="342900" indent="-342900">
              <a:buAutoNum type="arabicPlain"/>
            </a:pPr>
            <a:r>
              <a:rPr lang="en-GB" dirty="0" smtClean="0"/>
              <a:t>SPSF 4: Collective Role (Community Councils)</a:t>
            </a:r>
          </a:p>
          <a:p>
            <a:pPr marL="342900" indent="-342900">
              <a:buAutoNum type="arabicPlain"/>
            </a:pPr>
            <a:endParaRPr lang="en-GB" dirty="0" smtClean="0"/>
          </a:p>
          <a:p>
            <a:pPr marL="342900" indent="-342900">
              <a:buAutoNum type="arabicPlain"/>
            </a:pPr>
            <a:r>
              <a:rPr lang="en-GB" dirty="0" smtClean="0"/>
              <a:t>Are you a </a:t>
            </a:r>
            <a:r>
              <a:rPr lang="en-GB" dirty="0"/>
              <a:t>C</a:t>
            </a:r>
            <a:r>
              <a:rPr lang="en-GB" dirty="0" smtClean="0"/>
              <a:t>ommunity Council with a gross income or expenditure of £200k or more for the 3 financial years 2015/16, 2016/17, 2017/18? </a:t>
            </a:r>
          </a:p>
          <a:p>
            <a:pPr marL="342900" indent="-342900">
              <a:buAutoNum type="arabicPlain"/>
            </a:pPr>
            <a:endParaRPr lang="en-GB" dirty="0"/>
          </a:p>
          <a:p>
            <a:pPr marL="342900" indent="-342900">
              <a:buAutoNum type="arabicPlain"/>
            </a:pPr>
            <a:r>
              <a:rPr lang="en-GB" b="1" dirty="0" smtClean="0"/>
              <a:t>If yes: </a:t>
            </a:r>
            <a:r>
              <a:rPr lang="en-GB" dirty="0" smtClean="0"/>
              <a:t>take reasonable steps towards meeting the objectives of Wrexham’s well being plan (to be published in March 2018) and publish an annual report (from March 2019) detailing progress</a:t>
            </a:r>
          </a:p>
          <a:p>
            <a:pPr marL="342900" indent="-342900">
              <a:buAutoNum type="arabicPlain"/>
            </a:pPr>
            <a:endParaRPr lang="en-GB" dirty="0"/>
          </a:p>
          <a:p>
            <a:pPr marL="342900" indent="-342900">
              <a:buAutoNum type="arabicPlain"/>
            </a:pPr>
            <a:r>
              <a:rPr lang="en-GB" b="1" dirty="0" smtClean="0"/>
              <a:t>If no: </a:t>
            </a:r>
            <a:r>
              <a:rPr lang="en-GB" dirty="0" smtClean="0"/>
              <a:t>still able to follow guidance for larger community councils but on a voluntary basis</a:t>
            </a:r>
          </a:p>
          <a:p>
            <a:pPr marL="342900" indent="-342900">
              <a:buAutoNum type="arabicPlain"/>
            </a:pPr>
            <a:endParaRPr lang="en-GB" dirty="0"/>
          </a:p>
          <a:p>
            <a:pPr marL="342900" indent="-342900">
              <a:buAutoNum type="arabicPlain"/>
            </a:pPr>
            <a:r>
              <a:rPr lang="en-GB" dirty="0" smtClean="0"/>
              <a:t>PSB to encourage all community councils to get involved</a:t>
            </a:r>
          </a:p>
          <a:p>
            <a:pPr marL="342900" indent="-342900">
              <a:buAutoNum type="arabicPlain"/>
            </a:pPr>
            <a:endParaRPr lang="en-GB" dirty="0"/>
          </a:p>
          <a:p>
            <a:pPr marL="342900" indent="-342900">
              <a:buAutoNum type="arabicPlain"/>
            </a:pPr>
            <a:r>
              <a:rPr lang="en-GB" dirty="0" smtClean="0"/>
              <a:t>Scrutiny request, Community Council rep on the PSB</a:t>
            </a:r>
          </a:p>
          <a:p>
            <a:pPr marL="342900" indent="-342900">
              <a:buAutoNum type="arabicPlain"/>
            </a:pPr>
            <a:endParaRPr lang="en-GB" dirty="0"/>
          </a:p>
        </p:txBody>
      </p:sp>
    </p:spTree>
    <p:extLst>
      <p:ext uri="{BB962C8B-B14F-4D97-AF65-F5344CB8AC3E}">
        <p14:creationId xmlns:p14="http://schemas.microsoft.com/office/powerpoint/2010/main" xmlns="" val="251584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pic>
        <p:nvPicPr>
          <p:cNvPr id="3" name="Picture 2" descr="Y:\Shared\FIPerformance\Key Work Areas\Consultation and Engagement\The Wrexham We Want - PSBWA\Design\social-media-logo3.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08934" y="2348880"/>
            <a:ext cx="5484130" cy="367240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Content Placeholder 2"/>
          <p:cNvSpPr txBox="1">
            <a:spLocks/>
          </p:cNvSpPr>
          <p:nvPr/>
        </p:nvSpPr>
        <p:spPr>
          <a:xfrm>
            <a:off x="374848" y="1412776"/>
            <a:ext cx="8229600" cy="72008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Phase 1 – to gather information about the things that matter to local people and ways to address them to feed into the draft assessment</a:t>
            </a:r>
            <a:endParaRPr lang="en-GB" dirty="0">
              <a:solidFill>
                <a:schemeClr val="tx1"/>
              </a:solidFill>
            </a:endParaRPr>
          </a:p>
        </p:txBody>
      </p:sp>
      <p:sp>
        <p:nvSpPr>
          <p:cNvPr id="5" name="Content Placeholder 2"/>
          <p:cNvSpPr txBox="1">
            <a:spLocks/>
          </p:cNvSpPr>
          <p:nvPr/>
        </p:nvSpPr>
        <p:spPr>
          <a:xfrm>
            <a:off x="1691680" y="332656"/>
            <a:ext cx="511256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‘The Wrexham We Want’</a:t>
            </a:r>
            <a:endParaRPr lang="en-GB" dirty="0">
              <a:solidFill>
                <a:schemeClr val="tx1"/>
              </a:solidFill>
            </a:endParaRPr>
          </a:p>
        </p:txBody>
      </p:sp>
      <p:sp>
        <p:nvSpPr>
          <p:cNvPr id="7" name="Content Placeholder 2"/>
          <p:cNvSpPr txBox="1">
            <a:spLocks/>
          </p:cNvSpPr>
          <p:nvPr/>
        </p:nvSpPr>
        <p:spPr>
          <a:xfrm>
            <a:off x="457200" y="6165304"/>
            <a:ext cx="8229600"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z="2500" dirty="0" smtClean="0">
                <a:solidFill>
                  <a:schemeClr val="tx1"/>
                </a:solidFill>
              </a:rPr>
              <a:t>9</a:t>
            </a:r>
            <a:r>
              <a:rPr lang="en-GB" sz="2500" baseline="30000" dirty="0" smtClean="0">
                <a:solidFill>
                  <a:schemeClr val="tx1"/>
                </a:solidFill>
              </a:rPr>
              <a:t>th</a:t>
            </a:r>
            <a:r>
              <a:rPr lang="en-GB" sz="2500" dirty="0" smtClean="0">
                <a:solidFill>
                  <a:schemeClr val="tx1"/>
                </a:solidFill>
              </a:rPr>
              <a:t> September to 24</a:t>
            </a:r>
            <a:r>
              <a:rPr lang="en-GB" sz="2500" baseline="30000" dirty="0" smtClean="0">
                <a:solidFill>
                  <a:schemeClr val="tx1"/>
                </a:solidFill>
              </a:rPr>
              <a:t>th</a:t>
            </a:r>
            <a:r>
              <a:rPr lang="en-GB" sz="2500" dirty="0" smtClean="0">
                <a:solidFill>
                  <a:schemeClr val="tx1"/>
                </a:solidFill>
              </a:rPr>
              <a:t> October 2016</a:t>
            </a:r>
            <a:endParaRPr lang="en-GB" sz="2500" dirty="0">
              <a:solidFill>
                <a:schemeClr val="tx1"/>
              </a:solidFill>
            </a:endParaRPr>
          </a:p>
        </p:txBody>
      </p:sp>
    </p:spTree>
    <p:extLst>
      <p:ext uri="{BB962C8B-B14F-4D97-AF65-F5344CB8AC3E}">
        <p14:creationId xmlns:p14="http://schemas.microsoft.com/office/powerpoint/2010/main" xmlns="" val="1088869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4" name="Content Placeholder 2"/>
          <p:cNvSpPr txBox="1">
            <a:spLocks/>
          </p:cNvSpPr>
          <p:nvPr/>
        </p:nvSpPr>
        <p:spPr>
          <a:xfrm>
            <a:off x="374848" y="1628800"/>
            <a:ext cx="8229600" cy="4752528"/>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GB" sz="2900" dirty="0" smtClean="0">
                <a:solidFill>
                  <a:schemeClr val="tx1"/>
                </a:solidFill>
              </a:rPr>
              <a:t>Baseline performance against well-being goals</a:t>
            </a:r>
          </a:p>
          <a:p>
            <a:pPr marL="457200" indent="-457200" algn="l">
              <a:buFont typeface="Arial" panose="020B0604020202020204" pitchFamily="34" charset="0"/>
              <a:buChar char="•"/>
            </a:pPr>
            <a:r>
              <a:rPr lang="en-GB" sz="2900" dirty="0" smtClean="0">
                <a:solidFill>
                  <a:schemeClr val="tx1"/>
                </a:solidFill>
              </a:rPr>
              <a:t>Baseline performance against ways of working</a:t>
            </a:r>
          </a:p>
          <a:p>
            <a:pPr marL="457200" indent="-457200" algn="l">
              <a:buFont typeface="Arial" panose="020B0604020202020204" pitchFamily="34" charset="0"/>
              <a:buChar char="•"/>
            </a:pPr>
            <a:r>
              <a:rPr lang="en-GB" sz="2900" dirty="0" smtClean="0">
                <a:solidFill>
                  <a:schemeClr val="tx1"/>
                </a:solidFill>
              </a:rPr>
              <a:t>Find out peoples’ future aspirations for Wrexham</a:t>
            </a:r>
          </a:p>
          <a:p>
            <a:pPr marL="457200" indent="-457200" algn="l">
              <a:buFont typeface="Arial" panose="020B0604020202020204" pitchFamily="34" charset="0"/>
              <a:buChar char="•"/>
            </a:pPr>
            <a:r>
              <a:rPr lang="en-GB" sz="2900" dirty="0" smtClean="0">
                <a:solidFill>
                  <a:schemeClr val="tx1"/>
                </a:solidFill>
              </a:rPr>
              <a:t>Identify what organisations need to do to make them a reality</a:t>
            </a:r>
          </a:p>
          <a:p>
            <a:pPr marL="457200" indent="-457200" algn="l">
              <a:buFont typeface="Arial" panose="020B0604020202020204" pitchFamily="34" charset="0"/>
              <a:buChar char="•"/>
            </a:pPr>
            <a:r>
              <a:rPr lang="en-GB" sz="2900" dirty="0" smtClean="0">
                <a:solidFill>
                  <a:schemeClr val="tx1"/>
                </a:solidFill>
              </a:rPr>
              <a:t>Explore what communities can contribute to make them a reality</a:t>
            </a:r>
          </a:p>
          <a:p>
            <a:pPr marL="457200" indent="-457200" algn="l">
              <a:buFont typeface="Arial" panose="020B0604020202020204" pitchFamily="34" charset="0"/>
              <a:buChar char="•"/>
            </a:pPr>
            <a:r>
              <a:rPr lang="en-GB" sz="2900" dirty="0" smtClean="0">
                <a:solidFill>
                  <a:schemeClr val="tx1"/>
                </a:solidFill>
              </a:rPr>
              <a:t>Explore what the term community means to people</a:t>
            </a:r>
          </a:p>
          <a:p>
            <a:pPr marL="457200" indent="-457200" algn="l">
              <a:buFont typeface="Arial" panose="020B0604020202020204" pitchFamily="34" charset="0"/>
              <a:buChar char="•"/>
            </a:pPr>
            <a:r>
              <a:rPr lang="en-GB" sz="2900" dirty="0" smtClean="0">
                <a:solidFill>
                  <a:schemeClr val="tx1"/>
                </a:solidFill>
              </a:rPr>
              <a:t>Explore which communities people feel they belong to </a:t>
            </a:r>
          </a:p>
          <a:p>
            <a:pPr algn="l"/>
            <a:endParaRPr lang="en-GB" dirty="0">
              <a:solidFill>
                <a:schemeClr val="tx1"/>
              </a:solidFill>
            </a:endParaRPr>
          </a:p>
        </p:txBody>
      </p:sp>
      <p:sp>
        <p:nvSpPr>
          <p:cNvPr id="5" name="Content Placeholder 2"/>
          <p:cNvSpPr txBox="1">
            <a:spLocks/>
          </p:cNvSpPr>
          <p:nvPr/>
        </p:nvSpPr>
        <p:spPr>
          <a:xfrm>
            <a:off x="1691680" y="332656"/>
            <a:ext cx="511256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Purpose…</a:t>
            </a:r>
            <a:endParaRPr lang="en-GB" dirty="0">
              <a:solidFill>
                <a:schemeClr val="tx1"/>
              </a:solidFill>
            </a:endParaRPr>
          </a:p>
        </p:txBody>
      </p:sp>
    </p:spTree>
    <p:extLst>
      <p:ext uri="{BB962C8B-B14F-4D97-AF65-F5344CB8AC3E}">
        <p14:creationId xmlns:p14="http://schemas.microsoft.com/office/powerpoint/2010/main" xmlns="" val="3271363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4" name="Content Placeholder 2"/>
          <p:cNvSpPr txBox="1">
            <a:spLocks/>
          </p:cNvSpPr>
          <p:nvPr/>
        </p:nvSpPr>
        <p:spPr>
          <a:xfrm>
            <a:off x="374848" y="1628800"/>
            <a:ext cx="8229600" cy="4752528"/>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GB" dirty="0" smtClean="0">
                <a:solidFill>
                  <a:schemeClr val="tx1"/>
                </a:solidFill>
              </a:rPr>
              <a:t>‘Wrexham We Want’ webpage </a:t>
            </a:r>
          </a:p>
          <a:p>
            <a:pPr marL="457200" indent="-457200" algn="l">
              <a:buFont typeface="Arial" panose="020B0604020202020204" pitchFamily="34" charset="0"/>
              <a:buChar char="•"/>
            </a:pPr>
            <a:r>
              <a:rPr lang="en-GB" dirty="0" smtClean="0">
                <a:solidFill>
                  <a:schemeClr val="tx1"/>
                </a:solidFill>
              </a:rPr>
              <a:t>Social media, press and direct messaging</a:t>
            </a:r>
          </a:p>
          <a:p>
            <a:pPr marL="457200" indent="-457200" algn="l">
              <a:buFont typeface="Arial" panose="020B0604020202020204" pitchFamily="34" charset="0"/>
              <a:buChar char="•"/>
            </a:pPr>
            <a:r>
              <a:rPr lang="en-GB" dirty="0" smtClean="0">
                <a:solidFill>
                  <a:schemeClr val="tx1"/>
                </a:solidFill>
              </a:rPr>
              <a:t>Single question – ‘What do you want Wrexham to be?…’</a:t>
            </a:r>
          </a:p>
          <a:p>
            <a:pPr marL="457200" indent="-457200" algn="l">
              <a:buFont typeface="Arial" panose="020B0604020202020204" pitchFamily="34" charset="0"/>
              <a:buChar char="•"/>
            </a:pPr>
            <a:r>
              <a:rPr lang="en-GB" dirty="0" smtClean="0">
                <a:solidFill>
                  <a:schemeClr val="tx1"/>
                </a:solidFill>
              </a:rPr>
              <a:t>Detailed online and paper survey</a:t>
            </a:r>
          </a:p>
          <a:p>
            <a:pPr marL="457200" indent="-457200" algn="l">
              <a:buFont typeface="Arial" panose="020B0604020202020204" pitchFamily="34" charset="0"/>
              <a:buChar char="•"/>
            </a:pPr>
            <a:r>
              <a:rPr lang="en-GB" dirty="0" smtClean="0">
                <a:solidFill>
                  <a:schemeClr val="tx1"/>
                </a:solidFill>
              </a:rPr>
              <a:t>Town centre market stalls</a:t>
            </a:r>
          </a:p>
          <a:p>
            <a:pPr marL="457200" indent="-457200" algn="l">
              <a:buFont typeface="Arial" panose="020B0604020202020204" pitchFamily="34" charset="0"/>
              <a:buChar char="•"/>
            </a:pPr>
            <a:r>
              <a:rPr lang="en-GB" dirty="0" smtClean="0">
                <a:solidFill>
                  <a:schemeClr val="tx1"/>
                </a:solidFill>
              </a:rPr>
              <a:t>Focus groups covering all protected characteristics</a:t>
            </a:r>
          </a:p>
          <a:p>
            <a:pPr marL="457200" indent="-457200" algn="l">
              <a:buFont typeface="Arial" panose="020B0604020202020204" pitchFamily="34" charset="0"/>
              <a:buChar char="•"/>
            </a:pPr>
            <a:r>
              <a:rPr lang="en-GB" dirty="0" smtClean="0">
                <a:solidFill>
                  <a:schemeClr val="tx1"/>
                </a:solidFill>
              </a:rPr>
              <a:t>Professional </a:t>
            </a:r>
            <a:r>
              <a:rPr lang="en-GB" dirty="0">
                <a:solidFill>
                  <a:schemeClr val="tx1"/>
                </a:solidFill>
              </a:rPr>
              <a:t>s</a:t>
            </a:r>
            <a:r>
              <a:rPr lang="en-GB" dirty="0" smtClean="0">
                <a:solidFill>
                  <a:schemeClr val="tx1"/>
                </a:solidFill>
              </a:rPr>
              <a:t>takeholders workshop</a:t>
            </a:r>
          </a:p>
          <a:p>
            <a:pPr marL="457200" indent="-457200" algn="l">
              <a:buFont typeface="Arial" panose="020B0604020202020204" pitchFamily="34" charset="0"/>
              <a:buChar char="•"/>
            </a:pPr>
            <a:r>
              <a:rPr lang="en-GB" dirty="0" smtClean="0">
                <a:solidFill>
                  <a:schemeClr val="tx1"/>
                </a:solidFill>
              </a:rPr>
              <a:t>Wrexham County Borough Councillors workshop</a:t>
            </a:r>
          </a:p>
          <a:p>
            <a:pPr marL="457200" indent="-457200" algn="l">
              <a:buFont typeface="Arial" panose="020B0604020202020204" pitchFamily="34" charset="0"/>
              <a:buChar char="•"/>
            </a:pPr>
            <a:r>
              <a:rPr lang="en-GB" dirty="0" smtClean="0">
                <a:solidFill>
                  <a:schemeClr val="tx1"/>
                </a:solidFill>
              </a:rPr>
              <a:t>Young people’s participatory research project</a:t>
            </a:r>
          </a:p>
          <a:p>
            <a:pPr algn="l"/>
            <a:endParaRPr lang="en-GB" dirty="0">
              <a:solidFill>
                <a:schemeClr val="tx1"/>
              </a:solidFill>
            </a:endParaRPr>
          </a:p>
        </p:txBody>
      </p:sp>
      <p:sp>
        <p:nvSpPr>
          <p:cNvPr id="5" name="Content Placeholder 2"/>
          <p:cNvSpPr txBox="1">
            <a:spLocks/>
          </p:cNvSpPr>
          <p:nvPr/>
        </p:nvSpPr>
        <p:spPr>
          <a:xfrm>
            <a:off x="1691680" y="332656"/>
            <a:ext cx="511256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Methods…</a:t>
            </a:r>
            <a:endParaRPr lang="en-GB" dirty="0">
              <a:solidFill>
                <a:schemeClr val="tx1"/>
              </a:solidFill>
            </a:endParaRPr>
          </a:p>
        </p:txBody>
      </p:sp>
    </p:spTree>
    <p:extLst>
      <p:ext uri="{BB962C8B-B14F-4D97-AF65-F5344CB8AC3E}">
        <p14:creationId xmlns:p14="http://schemas.microsoft.com/office/powerpoint/2010/main" xmlns="" val="785192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4" name="Content Placeholder 2"/>
          <p:cNvSpPr txBox="1">
            <a:spLocks/>
          </p:cNvSpPr>
          <p:nvPr/>
        </p:nvSpPr>
        <p:spPr>
          <a:xfrm>
            <a:off x="374848" y="1412776"/>
            <a:ext cx="8229600"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solidFill>
                <a:schemeClr val="tx1"/>
              </a:solidFill>
            </a:endParaRPr>
          </a:p>
        </p:txBody>
      </p:sp>
      <p:sp>
        <p:nvSpPr>
          <p:cNvPr id="5" name="Content Placeholder 2"/>
          <p:cNvSpPr txBox="1">
            <a:spLocks/>
          </p:cNvSpPr>
          <p:nvPr/>
        </p:nvSpPr>
        <p:spPr>
          <a:xfrm>
            <a:off x="1691680" y="332656"/>
            <a:ext cx="511256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chemeClr val="tx1"/>
                </a:solidFill>
              </a:rPr>
              <a:t>All Partners Involved…</a:t>
            </a:r>
            <a:endParaRPr lang="en-GB" dirty="0">
              <a:solidFill>
                <a:schemeClr val="tx1"/>
              </a:solidFill>
            </a:endParaRPr>
          </a:p>
        </p:txBody>
      </p:sp>
      <p:pic>
        <p:nvPicPr>
          <p:cNvPr id="1026" name="Picture 2" descr="wcbc_horizontal"/>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39180" y="1697956"/>
            <a:ext cx="2104628" cy="789235"/>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NRW"/>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73183" y="1739191"/>
            <a:ext cx="2634921" cy="710283"/>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BCUHB 200"/>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983932" y="1739191"/>
            <a:ext cx="2620516" cy="786155"/>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avow"/>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79512" y="4586833"/>
            <a:ext cx="190500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coleg-cabria"/>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419872" y="2890292"/>
            <a:ext cx="1760984" cy="1162249"/>
          </a:xfrm>
          <a:prstGeom prst="rect">
            <a:avLst/>
          </a:prstGeom>
          <a:noFill/>
          <a:extLst>
            <a:ext uri="{909E8E84-426E-40DD-AFC4-6F175D3DCCD1}">
              <a14:hiddenFill xmlns:a14="http://schemas.microsoft.com/office/drawing/2010/main" xmlns="">
                <a:solidFill>
                  <a:srgbClr val="FFFFFF"/>
                </a:solidFill>
              </a14:hiddenFill>
            </a:ext>
          </a:extLst>
        </p:spPr>
      </p:pic>
      <p:pic>
        <p:nvPicPr>
          <p:cNvPr id="1036" name="Picture 12" descr="NPS"/>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695952" y="4586833"/>
            <a:ext cx="2020064" cy="786382"/>
          </a:xfrm>
          <a:prstGeom prst="rect">
            <a:avLst/>
          </a:prstGeom>
          <a:noFill/>
          <a:extLst>
            <a:ext uri="{909E8E84-426E-40DD-AFC4-6F175D3DCCD1}">
              <a14:hiddenFill xmlns:a14="http://schemas.microsoft.com/office/drawing/2010/main" xmlns="">
                <a:solidFill>
                  <a:srgbClr val="FFFFFF"/>
                </a:solidFill>
              </a14:hiddenFill>
            </a:ext>
          </a:extLst>
        </p:spPr>
      </p:pic>
      <p:pic>
        <p:nvPicPr>
          <p:cNvPr id="1038" name="Picture 14" descr="nhswales"/>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940152" y="2933485"/>
            <a:ext cx="2473502" cy="927563"/>
          </a:xfrm>
          <a:prstGeom prst="rect">
            <a:avLst/>
          </a:prstGeom>
          <a:noFill/>
          <a:extLst>
            <a:ext uri="{909E8E84-426E-40DD-AFC4-6F175D3DCCD1}">
              <a14:hiddenFill xmlns:a14="http://schemas.microsoft.com/office/drawing/2010/main" xmlns="">
                <a:solidFill>
                  <a:srgbClr val="FFFFFF"/>
                </a:solidFill>
              </a14:hiddenFill>
            </a:ext>
          </a:extLst>
        </p:spPr>
      </p:pic>
      <p:pic>
        <p:nvPicPr>
          <p:cNvPr id="1040" name="Picture 16" descr="walescrc"/>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5200464" y="4551288"/>
            <a:ext cx="2251856" cy="821927"/>
          </a:xfrm>
          <a:prstGeom prst="rect">
            <a:avLst/>
          </a:prstGeom>
          <a:noFill/>
          <a:extLst>
            <a:ext uri="{909E8E84-426E-40DD-AFC4-6F175D3DCCD1}">
              <a14:hiddenFill xmlns:a14="http://schemas.microsoft.com/office/drawing/2010/main" xmlns="">
                <a:solidFill>
                  <a:srgbClr val="FFFFFF"/>
                </a:solidFill>
              </a14:hiddenFill>
            </a:ext>
          </a:extLst>
        </p:spPr>
      </p:pic>
      <p:pic>
        <p:nvPicPr>
          <p:cNvPr id="1042" name="Picture 18" descr="welshgov"/>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7884368" y="4455114"/>
            <a:ext cx="2448272" cy="918102"/>
          </a:xfrm>
          <a:prstGeom prst="rect">
            <a:avLst/>
          </a:prstGeom>
          <a:noFill/>
          <a:extLst>
            <a:ext uri="{909E8E84-426E-40DD-AFC4-6F175D3DCCD1}">
              <a14:hiddenFill xmlns:a14="http://schemas.microsoft.com/office/drawing/2010/main" xmlns="">
                <a:solidFill>
                  <a:srgbClr val="FFFFFF"/>
                </a:solidFill>
              </a14:hiddenFill>
            </a:ext>
          </a:extLst>
        </p:spPr>
      </p:pic>
      <p:pic>
        <p:nvPicPr>
          <p:cNvPr id="1044" name="Picture 20" descr="WGU"/>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1043608" y="3071868"/>
            <a:ext cx="1443622" cy="789180"/>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Content Placeholder 2"/>
          <p:cNvSpPr txBox="1">
            <a:spLocks/>
          </p:cNvSpPr>
          <p:nvPr/>
        </p:nvSpPr>
        <p:spPr>
          <a:xfrm>
            <a:off x="457200" y="5877272"/>
            <a:ext cx="8229600" cy="86409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z="2500" dirty="0" smtClean="0">
                <a:solidFill>
                  <a:schemeClr val="tx1"/>
                </a:solidFill>
              </a:rPr>
              <a:t>…actively supporting carrying out the consultation</a:t>
            </a:r>
            <a:endParaRPr lang="en-GB" sz="2500" dirty="0">
              <a:solidFill>
                <a:schemeClr val="tx1"/>
              </a:solidFill>
            </a:endParaRPr>
          </a:p>
        </p:txBody>
      </p:sp>
    </p:spTree>
    <p:extLst>
      <p:ext uri="{BB962C8B-B14F-4D97-AF65-F5344CB8AC3E}">
        <p14:creationId xmlns:p14="http://schemas.microsoft.com/office/powerpoint/2010/main" xmlns="" val="1432548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2031</Words>
  <Application>Microsoft Office PowerPoint</Application>
  <PresentationFormat>On-screen Show (4:3)</PresentationFormat>
  <Paragraphs>238</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WCBC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Odunaiya</dc:creator>
  <cp:lastModifiedBy>Home</cp:lastModifiedBy>
  <cp:revision>18</cp:revision>
  <dcterms:created xsi:type="dcterms:W3CDTF">2016-11-29T10:11:55Z</dcterms:created>
  <dcterms:modified xsi:type="dcterms:W3CDTF">2016-12-21T11:26:56Z</dcterms:modified>
</cp:coreProperties>
</file>